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09" r:id="rId1"/>
  </p:sldMasterIdLst>
  <p:notesMasterIdLst>
    <p:notesMasterId r:id="rId39"/>
  </p:notesMasterIdLst>
  <p:handoutMasterIdLst>
    <p:handoutMasterId r:id="rId40"/>
  </p:handoutMasterIdLst>
  <p:sldIdLst>
    <p:sldId id="256" r:id="rId2"/>
    <p:sldId id="340" r:id="rId3"/>
    <p:sldId id="257" r:id="rId4"/>
    <p:sldId id="284" r:id="rId5"/>
    <p:sldId id="345" r:id="rId6"/>
    <p:sldId id="347" r:id="rId7"/>
    <p:sldId id="330" r:id="rId8"/>
    <p:sldId id="319" r:id="rId9"/>
    <p:sldId id="329" r:id="rId10"/>
    <p:sldId id="260" r:id="rId11"/>
    <p:sldId id="348" r:id="rId12"/>
    <p:sldId id="263" r:id="rId13"/>
    <p:sldId id="309" r:id="rId14"/>
    <p:sldId id="310" r:id="rId15"/>
    <p:sldId id="316" r:id="rId16"/>
    <p:sldId id="323" r:id="rId17"/>
    <p:sldId id="324" r:id="rId18"/>
    <p:sldId id="322" r:id="rId19"/>
    <p:sldId id="349" r:id="rId20"/>
    <p:sldId id="334" r:id="rId21"/>
    <p:sldId id="350" r:id="rId22"/>
    <p:sldId id="351" r:id="rId23"/>
    <p:sldId id="314" r:id="rId24"/>
    <p:sldId id="315" r:id="rId25"/>
    <p:sldId id="317" r:id="rId26"/>
    <p:sldId id="325" r:id="rId27"/>
    <p:sldId id="335" r:id="rId28"/>
    <p:sldId id="336" r:id="rId29"/>
    <p:sldId id="311" r:id="rId30"/>
    <p:sldId id="326" r:id="rId31"/>
    <p:sldId id="327" r:id="rId32"/>
    <p:sldId id="337" r:id="rId33"/>
    <p:sldId id="338" r:id="rId34"/>
    <p:sldId id="341" r:id="rId35"/>
    <p:sldId id="342" r:id="rId36"/>
    <p:sldId id="343" r:id="rId37"/>
    <p:sldId id="344" r:id="rId38"/>
  </p:sldIdLst>
  <p:sldSz cx="9144000" cy="6858000" type="screen4x3"/>
  <p:notesSz cx="6858000" cy="92964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6"/>
    <a:srgbClr val="660066"/>
    <a:srgbClr val="660033"/>
    <a:srgbClr val="D60093"/>
    <a:srgbClr val="FF00FF"/>
    <a:srgbClr val="FF99FF"/>
    <a:srgbClr val="00FFFF"/>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2967" autoAdjust="0"/>
    <p:restoredTop sz="82124" autoAdjust="0"/>
  </p:normalViewPr>
  <p:slideViewPr>
    <p:cSldViewPr>
      <p:cViewPr varScale="1">
        <p:scale>
          <a:sx n="57" d="100"/>
          <a:sy n="57" d="100"/>
        </p:scale>
        <p:origin x="-1428" y="-90"/>
      </p:cViewPr>
      <p:guideLst>
        <p:guide orient="horz" pos="2160"/>
        <p:guide pos="2880"/>
      </p:guideLst>
    </p:cSldViewPr>
  </p:slideViewPr>
  <p:outlineViewPr>
    <p:cViewPr>
      <p:scale>
        <a:sx n="33" d="100"/>
        <a:sy n="33" d="100"/>
      </p:scale>
      <p:origin x="48" y="3972"/>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8" d="100"/>
          <a:sy n="58" d="100"/>
        </p:scale>
        <p:origin x="-1812" y="-90"/>
      </p:cViewPr>
      <p:guideLst>
        <p:guide orient="horz" pos="2929"/>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4418" name="Rectangle 2"/>
          <p:cNvSpPr>
            <a:spLocks noGrp="1" noChangeArrowheads="1"/>
          </p:cNvSpPr>
          <p:nvPr>
            <p:ph type="hdr" sz="quarter"/>
          </p:nvPr>
        </p:nvSpPr>
        <p:spPr bwMode="auto">
          <a:xfrm>
            <a:off x="0" y="0"/>
            <a:ext cx="2971800"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US"/>
          </a:p>
        </p:txBody>
      </p:sp>
      <p:sp>
        <p:nvSpPr>
          <p:cNvPr id="444419" name="Rectangle 3"/>
          <p:cNvSpPr>
            <a:spLocks noGrp="1" noChangeArrowheads="1"/>
          </p:cNvSpPr>
          <p:nvPr>
            <p:ph type="dt" sz="quarter" idx="1"/>
          </p:nvPr>
        </p:nvSpPr>
        <p:spPr bwMode="auto">
          <a:xfrm>
            <a:off x="3884613" y="0"/>
            <a:ext cx="2971800"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US"/>
          </a:p>
        </p:txBody>
      </p:sp>
      <p:sp>
        <p:nvSpPr>
          <p:cNvPr id="444420" name="Rectangle 4"/>
          <p:cNvSpPr>
            <a:spLocks noGrp="1" noChangeArrowheads="1"/>
          </p:cNvSpPr>
          <p:nvPr>
            <p:ph type="ftr" sz="quarter" idx="2"/>
          </p:nvPr>
        </p:nvSpPr>
        <p:spPr bwMode="auto">
          <a:xfrm>
            <a:off x="0" y="8829675"/>
            <a:ext cx="2971800"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US"/>
          </a:p>
        </p:txBody>
      </p:sp>
      <p:sp>
        <p:nvSpPr>
          <p:cNvPr id="444421" name="Rectangle 5"/>
          <p:cNvSpPr>
            <a:spLocks noGrp="1" noChangeArrowheads="1"/>
          </p:cNvSpPr>
          <p:nvPr>
            <p:ph type="sldNum" sz="quarter" idx="3"/>
          </p:nvPr>
        </p:nvSpPr>
        <p:spPr bwMode="auto">
          <a:xfrm>
            <a:off x="3884613" y="8829675"/>
            <a:ext cx="2971800"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62558AA5-690E-4403-8BCB-E85A91132F30}" type="slidenum">
              <a:rPr lang="en-US"/>
              <a:pPr>
                <a:defRPr/>
              </a:pPr>
              <a:t>‹#›</a:t>
            </a:fld>
            <a:endParaRPr lang="en-US"/>
          </a:p>
        </p:txBody>
      </p:sp>
    </p:spTree>
    <p:extLst>
      <p:ext uri="{BB962C8B-B14F-4D97-AF65-F5344CB8AC3E}">
        <p14:creationId xmlns:p14="http://schemas.microsoft.com/office/powerpoint/2010/main" val="6604081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2930" name="Rectangle 2"/>
          <p:cNvSpPr>
            <a:spLocks noGrp="1" noChangeArrowheads="1"/>
          </p:cNvSpPr>
          <p:nvPr>
            <p:ph type="hdr" sz="quarter"/>
          </p:nvPr>
        </p:nvSpPr>
        <p:spPr bwMode="auto">
          <a:xfrm>
            <a:off x="0" y="0"/>
            <a:ext cx="2971800"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US"/>
          </a:p>
        </p:txBody>
      </p:sp>
      <p:sp>
        <p:nvSpPr>
          <p:cNvPr id="252931" name="Rectangle 3"/>
          <p:cNvSpPr>
            <a:spLocks noGrp="1" noChangeArrowheads="1"/>
          </p:cNvSpPr>
          <p:nvPr>
            <p:ph type="dt" idx="1"/>
          </p:nvPr>
        </p:nvSpPr>
        <p:spPr bwMode="auto">
          <a:xfrm>
            <a:off x="3884613" y="0"/>
            <a:ext cx="2971800"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US"/>
          </a:p>
        </p:txBody>
      </p:sp>
      <p:sp>
        <p:nvSpPr>
          <p:cNvPr id="53252" name="Rectangle 4"/>
          <p:cNvSpPr>
            <a:spLocks noGrp="1" noRot="1" noChangeAspect="1" noChangeArrowheads="1" noTextEdit="1"/>
          </p:cNvSpPr>
          <p:nvPr>
            <p:ph type="sldImg" idx="2"/>
          </p:nvPr>
        </p:nvSpPr>
        <p:spPr bwMode="auto">
          <a:xfrm>
            <a:off x="1106488" y="696913"/>
            <a:ext cx="4648200" cy="34861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52933" name="Rectangle 5"/>
          <p:cNvSpPr>
            <a:spLocks noGrp="1" noChangeArrowheads="1"/>
          </p:cNvSpPr>
          <p:nvPr>
            <p:ph type="body" sz="quarter" idx="3"/>
          </p:nvPr>
        </p:nvSpPr>
        <p:spPr bwMode="auto">
          <a:xfrm>
            <a:off x="685800" y="4416425"/>
            <a:ext cx="5486400" cy="4183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52934" name="Rectangle 6"/>
          <p:cNvSpPr>
            <a:spLocks noGrp="1" noChangeArrowheads="1"/>
          </p:cNvSpPr>
          <p:nvPr>
            <p:ph type="ftr" sz="quarter" idx="4"/>
          </p:nvPr>
        </p:nvSpPr>
        <p:spPr bwMode="auto">
          <a:xfrm>
            <a:off x="0" y="8829675"/>
            <a:ext cx="2971800"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US"/>
          </a:p>
        </p:txBody>
      </p:sp>
      <p:sp>
        <p:nvSpPr>
          <p:cNvPr id="252935" name="Rectangle 7"/>
          <p:cNvSpPr>
            <a:spLocks noGrp="1" noChangeArrowheads="1"/>
          </p:cNvSpPr>
          <p:nvPr>
            <p:ph type="sldNum" sz="quarter" idx="5"/>
          </p:nvPr>
        </p:nvSpPr>
        <p:spPr bwMode="auto">
          <a:xfrm>
            <a:off x="3884613" y="8829675"/>
            <a:ext cx="2971800"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50083737-2254-4522-866D-AF68251C1717}" type="slidenum">
              <a:rPr lang="en-US"/>
              <a:pPr>
                <a:defRPr/>
              </a:pPr>
              <a:t>‹#›</a:t>
            </a:fld>
            <a:endParaRPr lang="en-US"/>
          </a:p>
        </p:txBody>
      </p:sp>
    </p:spTree>
    <p:extLst>
      <p:ext uri="{BB962C8B-B14F-4D97-AF65-F5344CB8AC3E}">
        <p14:creationId xmlns:p14="http://schemas.microsoft.com/office/powerpoint/2010/main" val="382816034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p:spPr>
        <p:txBody>
          <a:bodyPr/>
          <a:lstStyle/>
          <a:p>
            <a:pPr eaLnBrk="1" hangingPunct="1"/>
            <a:endParaRPr lang="en-US" altLang="en-US" sz="100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a:noFill/>
        </p:spPr>
        <p:txBody>
          <a:bodyPr/>
          <a:lstStyle/>
          <a:p>
            <a:pPr eaLnBrk="1" hangingPunct="1"/>
            <a:r>
              <a:rPr lang="en-US" altLang="en-US" sz="1000" smtClean="0"/>
              <a:t>SERVICES, CHARGES, and UNITS appear in the BOTTOM half of the claim and helps to identify the following:</a:t>
            </a:r>
          </a:p>
          <a:p>
            <a:pPr eaLnBrk="1" hangingPunct="1"/>
            <a:endParaRPr lang="en-US" altLang="en-US" sz="1000" smtClean="0"/>
          </a:p>
          <a:p>
            <a:pPr eaLnBrk="1" hangingPunct="1">
              <a:buFontTx/>
              <a:buChar char="•"/>
            </a:pPr>
            <a:r>
              <a:rPr lang="en-US" altLang="en-US" sz="1000" smtClean="0"/>
              <a:t>DATE the patient received medical care</a:t>
            </a:r>
          </a:p>
          <a:p>
            <a:pPr eaLnBrk="1" hangingPunct="1">
              <a:buFontTx/>
              <a:buChar char="•"/>
            </a:pPr>
            <a:r>
              <a:rPr lang="en-US" altLang="en-US" sz="1000" smtClean="0"/>
              <a:t>SERVICE or specific procedure the patient received</a:t>
            </a:r>
          </a:p>
          <a:p>
            <a:pPr eaLnBrk="1" hangingPunct="1">
              <a:buFontTx/>
              <a:buChar char="•"/>
            </a:pPr>
            <a:r>
              <a:rPr lang="en-US" altLang="en-US" sz="1000" smtClean="0"/>
              <a:t>Provider’s CHARGE for the service rendered</a:t>
            </a:r>
          </a:p>
          <a:p>
            <a:pPr eaLnBrk="1" hangingPunct="1">
              <a:buFontTx/>
              <a:buChar char="•"/>
            </a:pPr>
            <a:r>
              <a:rPr lang="en-US" altLang="en-US" sz="1000" smtClean="0"/>
              <a:t>UNITS or number of services the patient received for the procedure</a:t>
            </a:r>
          </a:p>
          <a:p>
            <a:pPr eaLnBrk="1" hangingPunct="1"/>
            <a:endParaRPr lang="en-US" altLang="en-US" sz="1000" smtClean="0"/>
          </a:p>
          <a:p>
            <a:pPr eaLnBrk="1" hangingPunct="1"/>
            <a:r>
              <a:rPr lang="en-US" altLang="en-US" sz="1000" smtClean="0"/>
              <a:t>This includes the Subscriber’s ID, Subscriber’s name, Patient's name, Patient’s address, Patient’s birthdate, Patient’s sex, Patient’s marital status</a:t>
            </a:r>
          </a:p>
          <a:p>
            <a:pPr eaLnBrk="1" hangingPunct="1"/>
            <a:endParaRPr lang="en-US" altLang="en-US" sz="100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a:noFill/>
        </p:spPr>
        <p:txBody>
          <a:bodyPr/>
          <a:lstStyle/>
          <a:p>
            <a:pPr eaLnBrk="1" hangingPunct="1"/>
            <a:r>
              <a:rPr lang="en-US" altLang="en-US" sz="1000" smtClean="0"/>
              <a:t>The information provided on a claim really tells a story of what happened to someone that resulted in a visit to the doctor’s office or hospital.  </a:t>
            </a:r>
          </a:p>
          <a:p>
            <a:pPr eaLnBrk="1" hangingPunct="1"/>
            <a:endParaRPr lang="en-US" altLang="en-US" sz="1000" smtClean="0"/>
          </a:p>
          <a:p>
            <a:pPr eaLnBrk="1" hangingPunct="1"/>
            <a:r>
              <a:rPr lang="en-US" altLang="en-US" sz="1000" smtClean="0"/>
              <a:t>The doctor or hospital would identify these events in the form of CODES and there are various sets of CODES that are shown on a claim.</a:t>
            </a:r>
          </a:p>
          <a:p>
            <a:pPr eaLnBrk="1" hangingPunct="1"/>
            <a:endParaRPr lang="en-US" altLang="en-US" sz="1000" smtClean="0"/>
          </a:p>
          <a:p>
            <a:pPr eaLnBrk="1" hangingPunct="1"/>
            <a:r>
              <a:rPr lang="en-US" altLang="en-US" sz="1000" smtClean="0"/>
              <a:t>Some examples are identified for you here and we’ll take a look at them in a little more detail in the next few slides</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a:noFill/>
        </p:spPr>
        <p:txBody>
          <a:bodyPr/>
          <a:lstStyle/>
          <a:p>
            <a:pPr eaLnBrk="1" hangingPunct="1"/>
            <a:endParaRPr lang="en-US" altLang="en-US" sz="100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a:noFill/>
        </p:spPr>
        <p:txBody>
          <a:bodyPr/>
          <a:lstStyle/>
          <a:p>
            <a:pPr eaLnBrk="1" hangingPunct="1"/>
            <a:endParaRPr lang="en-US" altLang="en-US" sz="100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Rot="1" noChangeAspect="1" noChangeArrowheads="1" noTextEdit="1"/>
          </p:cNvSpPr>
          <p:nvPr>
            <p:ph type="sldImg"/>
          </p:nvPr>
        </p:nvSpPr>
        <p:spPr>
          <a:ln/>
        </p:spPr>
      </p:sp>
      <p:sp>
        <p:nvSpPr>
          <p:cNvPr id="67587" name="Rectangle 3"/>
          <p:cNvSpPr>
            <a:spLocks noGrp="1" noChangeArrowheads="1"/>
          </p:cNvSpPr>
          <p:nvPr>
            <p:ph type="body" idx="1"/>
          </p:nvPr>
        </p:nvSpPr>
        <p:spPr>
          <a:noFill/>
        </p:spPr>
        <p:txBody>
          <a:bodyPr/>
          <a:lstStyle/>
          <a:p>
            <a:pPr eaLnBrk="1" hangingPunct="1"/>
            <a:endParaRPr lang="en-US" altLang="en-US" sz="100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Rot="1" noChangeAspect="1" noChangeArrowheads="1" noTextEdit="1"/>
          </p:cNvSpPr>
          <p:nvPr>
            <p:ph type="sldImg"/>
          </p:nvPr>
        </p:nvSpPr>
        <p:spPr>
          <a:ln/>
        </p:spPr>
      </p:sp>
      <p:sp>
        <p:nvSpPr>
          <p:cNvPr id="68611" name="Rectangle 3"/>
          <p:cNvSpPr>
            <a:spLocks noGrp="1" noChangeArrowheads="1"/>
          </p:cNvSpPr>
          <p:nvPr>
            <p:ph type="body" idx="1"/>
          </p:nvPr>
        </p:nvSpPr>
        <p:spPr>
          <a:noFill/>
        </p:spPr>
        <p:txBody>
          <a:bodyPr/>
          <a:lstStyle/>
          <a:p>
            <a:pPr eaLnBrk="1" hangingPunct="1"/>
            <a:endParaRPr lang="en-US" altLang="en-US" sz="100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Rot="1" noChangeAspect="1" noChangeArrowheads="1" noTextEdit="1"/>
          </p:cNvSpPr>
          <p:nvPr>
            <p:ph type="sldImg"/>
          </p:nvPr>
        </p:nvSpPr>
        <p:spPr>
          <a:ln/>
        </p:spPr>
      </p:sp>
      <p:sp>
        <p:nvSpPr>
          <p:cNvPr id="69635" name="Rectangle 3"/>
          <p:cNvSpPr>
            <a:spLocks noGrp="1" noChangeArrowheads="1"/>
          </p:cNvSpPr>
          <p:nvPr>
            <p:ph type="body" idx="1"/>
          </p:nvPr>
        </p:nvSpPr>
        <p:spPr>
          <a:noFill/>
        </p:spPr>
        <p:txBody>
          <a:bodyPr/>
          <a:lstStyle/>
          <a:p>
            <a:pPr eaLnBrk="1" hangingPunct="1"/>
            <a:r>
              <a:rPr lang="en-US" altLang="en-US" sz="1000" smtClean="0"/>
              <a:t>PROVIDER INFORMATION refers to the Facility where the medical care.</a:t>
            </a:r>
          </a:p>
          <a:p>
            <a:pPr eaLnBrk="1" hangingPunct="1"/>
            <a:endParaRPr lang="en-US" altLang="en-US" sz="1000" smtClean="0"/>
          </a:p>
          <a:p>
            <a:pPr eaLnBrk="1" hangingPunct="1"/>
            <a:r>
              <a:rPr lang="en-US" altLang="en-US" sz="1000" smtClean="0"/>
              <a:t>This includes the Provider’s name/address (top portion of the UB-04) as well as the Provider’s ID and NPI # (lower portion of the UB-04)</a:t>
            </a:r>
          </a:p>
          <a:p>
            <a:pPr eaLnBrk="1" hangingPunct="1"/>
            <a:r>
              <a:rPr lang="en-US" altLang="en-US" sz="1000" smtClean="0"/>
              <a:t>Also the bottom portion of the UB-04 contains Other physician information who may have been involved with the primary care of the patient (Attending, Operating, Other)</a:t>
            </a:r>
          </a:p>
          <a:p>
            <a:pPr eaLnBrk="1" hangingPunct="1"/>
            <a:endParaRPr lang="en-US" altLang="en-US" sz="100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Rot="1" noChangeAspect="1" noChangeArrowheads="1" noTextEdit="1"/>
          </p:cNvSpPr>
          <p:nvPr>
            <p:ph type="sldImg"/>
          </p:nvPr>
        </p:nvSpPr>
        <p:spPr>
          <a:ln/>
        </p:spPr>
      </p:sp>
      <p:sp>
        <p:nvSpPr>
          <p:cNvPr id="70659" name="Rectangle 3"/>
          <p:cNvSpPr>
            <a:spLocks noGrp="1" noChangeArrowheads="1"/>
          </p:cNvSpPr>
          <p:nvPr>
            <p:ph type="body" idx="1"/>
          </p:nvPr>
        </p:nvSpPr>
        <p:spPr>
          <a:noFill/>
        </p:spPr>
        <p:txBody>
          <a:bodyPr/>
          <a:lstStyle/>
          <a:p>
            <a:pPr eaLnBrk="1" hangingPunct="1"/>
            <a:r>
              <a:rPr lang="en-US" altLang="en-US" sz="1000" smtClean="0"/>
              <a:t>Middle Portion</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Rot="1" noChangeAspect="1" noChangeArrowheads="1" noTextEdit="1"/>
          </p:cNvSpPr>
          <p:nvPr>
            <p:ph type="sldImg"/>
          </p:nvPr>
        </p:nvSpPr>
        <p:spPr>
          <a:ln/>
        </p:spPr>
      </p:sp>
      <p:sp>
        <p:nvSpPr>
          <p:cNvPr id="71683" name="Rectangle 3"/>
          <p:cNvSpPr>
            <a:spLocks noGrp="1" noChangeArrowheads="1"/>
          </p:cNvSpPr>
          <p:nvPr>
            <p:ph type="body" idx="1"/>
          </p:nvPr>
        </p:nvSpPr>
        <p:spPr>
          <a:noFill/>
        </p:spPr>
        <p:txBody>
          <a:bodyPr/>
          <a:lstStyle/>
          <a:p>
            <a:pPr eaLnBrk="1" hangingPunct="1"/>
            <a:endParaRPr lang="en-US" altLang="en-US" sz="100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Rot="1" noChangeAspect="1" noChangeArrowheads="1" noTextEdit="1"/>
          </p:cNvSpPr>
          <p:nvPr>
            <p:ph type="sldImg"/>
          </p:nvPr>
        </p:nvSpPr>
        <p:spPr>
          <a:ln/>
        </p:spPr>
      </p:sp>
      <p:sp>
        <p:nvSpPr>
          <p:cNvPr id="72707" name="Rectangle 3"/>
          <p:cNvSpPr>
            <a:spLocks noGrp="1" noChangeArrowheads="1"/>
          </p:cNvSpPr>
          <p:nvPr>
            <p:ph type="body" idx="1"/>
          </p:nvPr>
        </p:nvSpPr>
        <p:spPr>
          <a:noFill/>
        </p:spPr>
        <p:txBody>
          <a:bodyPr/>
          <a:lstStyle/>
          <a:p>
            <a:pPr eaLnBrk="1" hangingPunct="1"/>
            <a:endParaRPr lang="en-US" altLang="en-US" sz="100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a:noFill/>
        </p:spPr>
        <p:txBody>
          <a:bodyPr/>
          <a:lstStyle/>
          <a:p>
            <a:pPr eaLnBrk="1" hangingPunct="1"/>
            <a:r>
              <a:rPr lang="en-US" altLang="en-US" sz="1000" smtClean="0"/>
              <a:t>Good Morning (or Afternoon)…..How is everyone doing? </a:t>
            </a:r>
          </a:p>
          <a:p>
            <a:pPr eaLnBrk="1" hangingPunct="1"/>
            <a:endParaRPr lang="en-US" altLang="en-US" sz="1000" smtClean="0"/>
          </a:p>
          <a:p>
            <a:pPr eaLnBrk="1" hangingPunct="1"/>
            <a:r>
              <a:rPr lang="en-US" altLang="en-US" sz="1000" smtClean="0"/>
              <a:t>I want to welcome all of you to Session 1 of the Claims New Employee Orientation.  For the next ____________ (length of class), you will be introduced to the wonderful world of Claims and be provided with an overview of Claims, as it relates to HMSA and BlueCard.</a:t>
            </a:r>
          </a:p>
          <a:p>
            <a:pPr eaLnBrk="1" hangingPunct="1"/>
            <a:endParaRPr lang="en-US" altLang="en-US" sz="1000" smtClean="0"/>
          </a:p>
          <a:p>
            <a:pPr eaLnBrk="1" hangingPunct="1"/>
            <a:r>
              <a:rPr lang="en-US" altLang="en-US" sz="1000" smtClean="0"/>
              <a:t>This overview is designed for those of you who are NEW HIRES to HMSA and BlueCard AND if I do my job successfully will allow you to hopefully walk away with a better idea and have a general (if not greater) understanding of what Claims is all about.</a:t>
            </a:r>
          </a:p>
          <a:p>
            <a:pPr eaLnBrk="1" hangingPunct="1"/>
            <a:endParaRPr lang="en-US" altLang="en-US" sz="1000" smtClean="0"/>
          </a:p>
          <a:p>
            <a:pPr eaLnBrk="1" hangingPunct="1"/>
            <a:r>
              <a:rPr lang="en-US" altLang="en-US" sz="1000" smtClean="0"/>
              <a:t>** </a:t>
            </a:r>
            <a:r>
              <a:rPr lang="en-US" altLang="en-US" sz="1000" b="1" smtClean="0"/>
              <a:t>May want to address restroom locations, breaks, questions during the session, etc. at this point</a:t>
            </a:r>
            <a:r>
              <a:rPr lang="en-US" altLang="en-US" sz="1000" smtClean="0"/>
              <a:t> **</a:t>
            </a:r>
          </a:p>
          <a:p>
            <a:pPr eaLnBrk="1" hangingPunct="1"/>
            <a:endParaRPr lang="en-US" altLang="en-US" sz="1000" smtClean="0"/>
          </a:p>
          <a:p>
            <a:pPr eaLnBrk="1" hangingPunct="1"/>
            <a:r>
              <a:rPr lang="en-US" altLang="en-US" sz="1000" smtClean="0"/>
              <a:t>Do you have any questions?  (address any questions that may arise at this time)</a:t>
            </a:r>
          </a:p>
          <a:p>
            <a:pPr eaLnBrk="1" hangingPunct="1"/>
            <a:endParaRPr lang="en-US" altLang="en-US" sz="1000" smtClean="0"/>
          </a:p>
          <a:p>
            <a:pPr eaLnBrk="1" hangingPunct="1"/>
            <a:r>
              <a:rPr lang="en-US" altLang="en-US" sz="1000" smtClean="0"/>
              <a:t>Okay, well let’s get on our way!</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Rot="1" noChangeAspect="1" noChangeArrowheads="1" noTextEdit="1"/>
          </p:cNvSpPr>
          <p:nvPr>
            <p:ph type="sldImg"/>
          </p:nvPr>
        </p:nvSpPr>
        <p:spPr>
          <a:ln/>
        </p:spPr>
      </p:sp>
      <p:sp>
        <p:nvSpPr>
          <p:cNvPr id="73731" name="Rectangle 3"/>
          <p:cNvSpPr>
            <a:spLocks noGrp="1" noChangeArrowheads="1"/>
          </p:cNvSpPr>
          <p:nvPr>
            <p:ph type="body" idx="1"/>
          </p:nvPr>
        </p:nvSpPr>
        <p:spPr>
          <a:noFill/>
        </p:spPr>
        <p:txBody>
          <a:bodyPr/>
          <a:lstStyle/>
          <a:p>
            <a:pPr eaLnBrk="1" hangingPunct="1"/>
            <a:endParaRPr lang="en-US" altLang="en-US" sz="100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Rot="1" noChangeAspect="1" noChangeArrowheads="1" noTextEdit="1"/>
          </p:cNvSpPr>
          <p:nvPr>
            <p:ph type="sldImg"/>
          </p:nvPr>
        </p:nvSpPr>
        <p:spPr>
          <a:ln/>
        </p:spPr>
      </p:sp>
      <p:sp>
        <p:nvSpPr>
          <p:cNvPr id="74755" name="Rectangle 3"/>
          <p:cNvSpPr>
            <a:spLocks noGrp="1" noChangeArrowheads="1"/>
          </p:cNvSpPr>
          <p:nvPr>
            <p:ph type="body" idx="1"/>
          </p:nvPr>
        </p:nvSpPr>
        <p:spPr>
          <a:noFill/>
        </p:spPr>
        <p:txBody>
          <a:bodyPr/>
          <a:lstStyle/>
          <a:p>
            <a:pPr eaLnBrk="1" hangingPunct="1"/>
            <a:endParaRPr lang="en-US" altLang="en-US" sz="100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Rot="1" noChangeAspect="1" noChangeArrowheads="1" noTextEdit="1"/>
          </p:cNvSpPr>
          <p:nvPr>
            <p:ph type="sldImg"/>
          </p:nvPr>
        </p:nvSpPr>
        <p:spPr>
          <a:ln/>
        </p:spPr>
      </p:sp>
      <p:sp>
        <p:nvSpPr>
          <p:cNvPr id="75779" name="Rectangle 3"/>
          <p:cNvSpPr>
            <a:spLocks noGrp="1" noChangeArrowheads="1"/>
          </p:cNvSpPr>
          <p:nvPr>
            <p:ph type="body" idx="1"/>
          </p:nvPr>
        </p:nvSpPr>
        <p:spPr>
          <a:noFill/>
        </p:spPr>
        <p:txBody>
          <a:bodyPr/>
          <a:lstStyle/>
          <a:p>
            <a:pPr eaLnBrk="1" hangingPunct="1"/>
            <a:endParaRPr lang="en-US" altLang="en-US" sz="100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Rot="1" noChangeAspect="1" noChangeArrowheads="1" noTextEdit="1"/>
          </p:cNvSpPr>
          <p:nvPr>
            <p:ph type="sldImg"/>
          </p:nvPr>
        </p:nvSpPr>
        <p:spPr>
          <a:ln/>
        </p:spPr>
      </p:sp>
      <p:sp>
        <p:nvSpPr>
          <p:cNvPr id="76803" name="Rectangle 3"/>
          <p:cNvSpPr>
            <a:spLocks noGrp="1" noChangeArrowheads="1"/>
          </p:cNvSpPr>
          <p:nvPr>
            <p:ph type="body" idx="1"/>
          </p:nvPr>
        </p:nvSpPr>
        <p:spPr>
          <a:noFill/>
        </p:spPr>
        <p:txBody>
          <a:bodyPr/>
          <a:lstStyle/>
          <a:p>
            <a:pPr eaLnBrk="1" hangingPunct="1"/>
            <a:endParaRPr lang="en-US" altLang="en-US" sz="100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Rot="1" noChangeAspect="1" noChangeArrowheads="1" noTextEdit="1"/>
          </p:cNvSpPr>
          <p:nvPr>
            <p:ph type="sldImg"/>
          </p:nvPr>
        </p:nvSpPr>
        <p:spPr>
          <a:ln/>
        </p:spPr>
      </p:sp>
      <p:sp>
        <p:nvSpPr>
          <p:cNvPr id="77827" name="Rectangle 3"/>
          <p:cNvSpPr>
            <a:spLocks noGrp="1" noChangeArrowheads="1"/>
          </p:cNvSpPr>
          <p:nvPr>
            <p:ph type="body" idx="1"/>
          </p:nvPr>
        </p:nvSpPr>
        <p:spPr>
          <a:noFill/>
        </p:spPr>
        <p:txBody>
          <a:bodyPr/>
          <a:lstStyle/>
          <a:p>
            <a:pPr eaLnBrk="1" hangingPunct="1"/>
            <a:endParaRPr lang="en-US" altLang="en-US" sz="100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Rot="1" noChangeAspect="1" noChangeArrowheads="1" noTextEdit="1"/>
          </p:cNvSpPr>
          <p:nvPr>
            <p:ph type="sldImg"/>
          </p:nvPr>
        </p:nvSpPr>
        <p:spPr>
          <a:ln/>
        </p:spPr>
      </p:sp>
      <p:sp>
        <p:nvSpPr>
          <p:cNvPr id="78851" name="Rectangle 3"/>
          <p:cNvSpPr>
            <a:spLocks noGrp="1" noChangeArrowheads="1"/>
          </p:cNvSpPr>
          <p:nvPr>
            <p:ph type="body" idx="1"/>
          </p:nvPr>
        </p:nvSpPr>
        <p:spPr>
          <a:noFill/>
        </p:spPr>
        <p:txBody>
          <a:bodyPr/>
          <a:lstStyle/>
          <a:p>
            <a:pPr eaLnBrk="1" hangingPunct="1"/>
            <a:endParaRPr lang="en-US" altLang="en-US" sz="1000"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Rot="1" noChangeAspect="1" noChangeArrowheads="1" noTextEdit="1"/>
          </p:cNvSpPr>
          <p:nvPr>
            <p:ph type="sldImg"/>
          </p:nvPr>
        </p:nvSpPr>
        <p:spPr>
          <a:ln/>
        </p:spPr>
      </p:sp>
      <p:sp>
        <p:nvSpPr>
          <p:cNvPr id="79875" name="Rectangle 3"/>
          <p:cNvSpPr>
            <a:spLocks noGrp="1" noChangeArrowheads="1"/>
          </p:cNvSpPr>
          <p:nvPr>
            <p:ph type="body" idx="1"/>
          </p:nvPr>
        </p:nvSpPr>
        <p:spPr>
          <a:noFill/>
        </p:spPr>
        <p:txBody>
          <a:bodyPr/>
          <a:lstStyle/>
          <a:p>
            <a:pPr eaLnBrk="1" hangingPunct="1"/>
            <a:endParaRPr lang="en-US" altLang="en-US" sz="1000"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Rot="1" noChangeAspect="1" noChangeArrowheads="1" noTextEdit="1"/>
          </p:cNvSpPr>
          <p:nvPr>
            <p:ph type="sldImg"/>
          </p:nvPr>
        </p:nvSpPr>
        <p:spPr>
          <a:ln/>
        </p:spPr>
      </p:sp>
      <p:sp>
        <p:nvSpPr>
          <p:cNvPr id="80899" name="Rectangle 3"/>
          <p:cNvSpPr>
            <a:spLocks noGrp="1" noChangeArrowheads="1"/>
          </p:cNvSpPr>
          <p:nvPr>
            <p:ph type="body" idx="1"/>
          </p:nvPr>
        </p:nvSpPr>
        <p:spPr>
          <a:noFill/>
        </p:spPr>
        <p:txBody>
          <a:bodyPr/>
          <a:lstStyle/>
          <a:p>
            <a:pPr eaLnBrk="1" hangingPunct="1"/>
            <a:r>
              <a:rPr lang="en-US" altLang="en-US" sz="1000" smtClean="0"/>
              <a:t>Good Morning (or Afternoon)…..How is everyone doing? </a:t>
            </a:r>
          </a:p>
          <a:p>
            <a:pPr eaLnBrk="1" hangingPunct="1"/>
            <a:endParaRPr lang="en-US" altLang="en-US" sz="1000" smtClean="0"/>
          </a:p>
          <a:p>
            <a:pPr eaLnBrk="1" hangingPunct="1"/>
            <a:r>
              <a:rPr lang="en-US" altLang="en-US" sz="1000" smtClean="0"/>
              <a:t>I want to welcome all of you to Session 2 of the Claims New Employee Orientation.  Up to this point, you were familiarized with a claim, the different claim types and ways a claim may be submitted, as well as the information a claim would provide.  </a:t>
            </a:r>
          </a:p>
          <a:p>
            <a:pPr eaLnBrk="1" hangingPunct="1"/>
            <a:endParaRPr lang="en-US" altLang="en-US" sz="1000" smtClean="0"/>
          </a:p>
          <a:p>
            <a:pPr eaLnBrk="1" hangingPunct="1"/>
            <a:r>
              <a:rPr lang="en-US" altLang="en-US" sz="1000" smtClean="0"/>
              <a:t>For the next ____________ (length of class), you will be introduced to our CLAIMS INVENTORY and the MAJOR LINES OF BUSINESS, as it relates to HMSA and BlueCard.</a:t>
            </a:r>
          </a:p>
          <a:p>
            <a:pPr eaLnBrk="1" hangingPunct="1"/>
            <a:endParaRPr lang="en-US" altLang="en-US" sz="1000" smtClean="0"/>
          </a:p>
          <a:p>
            <a:pPr eaLnBrk="1" hangingPunct="1"/>
            <a:r>
              <a:rPr lang="en-US" altLang="en-US" sz="1000" smtClean="0"/>
              <a:t>This overview is designed for those of you who are NEW HIRES to HMSA and BlueCard AND if I do my job successfully will allow you to hopefully walk away with a better idea and have a general (if not greater) understanding of our CLAIMS INVENTORY and MAJOR LINES OF BUSINESS.</a:t>
            </a:r>
          </a:p>
          <a:p>
            <a:pPr eaLnBrk="1" hangingPunct="1"/>
            <a:endParaRPr lang="en-US" altLang="en-US" sz="1000" smtClean="0"/>
          </a:p>
          <a:p>
            <a:pPr eaLnBrk="1" hangingPunct="1"/>
            <a:r>
              <a:rPr lang="en-US" altLang="en-US" sz="1000" smtClean="0"/>
              <a:t>** </a:t>
            </a:r>
            <a:r>
              <a:rPr lang="en-US" altLang="en-US" sz="1000" b="1" smtClean="0"/>
              <a:t>May want to address restroom locations, breaks, questions during the session, etc. at this point</a:t>
            </a:r>
            <a:r>
              <a:rPr lang="en-US" altLang="en-US" sz="1000" smtClean="0"/>
              <a:t> **</a:t>
            </a:r>
          </a:p>
          <a:p>
            <a:pPr eaLnBrk="1" hangingPunct="1"/>
            <a:endParaRPr lang="en-US" altLang="en-US" sz="1000" smtClean="0"/>
          </a:p>
          <a:p>
            <a:pPr eaLnBrk="1" hangingPunct="1"/>
            <a:r>
              <a:rPr lang="en-US" altLang="en-US" sz="1000" smtClean="0"/>
              <a:t>Do you have any questions?  (address any questions that may arise at this time)</a:t>
            </a:r>
          </a:p>
          <a:p>
            <a:pPr eaLnBrk="1" hangingPunct="1"/>
            <a:endParaRPr lang="en-US" altLang="en-US" sz="1000" smtClean="0"/>
          </a:p>
          <a:p>
            <a:pPr eaLnBrk="1" hangingPunct="1"/>
            <a:r>
              <a:rPr lang="en-US" altLang="en-US" sz="1000" smtClean="0"/>
              <a:t>Okay, well let’s get on our way!</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Rot="1" noChangeAspect="1" noChangeArrowheads="1" noTextEdit="1"/>
          </p:cNvSpPr>
          <p:nvPr>
            <p:ph type="sldImg"/>
          </p:nvPr>
        </p:nvSpPr>
        <p:spPr>
          <a:ln/>
        </p:spPr>
      </p:sp>
      <p:sp>
        <p:nvSpPr>
          <p:cNvPr id="81923" name="Rectangle 3"/>
          <p:cNvSpPr>
            <a:spLocks noGrp="1" noChangeArrowheads="1"/>
          </p:cNvSpPr>
          <p:nvPr>
            <p:ph type="body" idx="1"/>
          </p:nvPr>
        </p:nvSpPr>
        <p:spPr>
          <a:noFill/>
        </p:spPr>
        <p:txBody>
          <a:bodyPr/>
          <a:lstStyle/>
          <a:p>
            <a:pPr eaLnBrk="1" hangingPunct="1"/>
            <a:r>
              <a:rPr lang="en-US" altLang="en-US" b="1" smtClean="0"/>
              <a:t>Today’s overview will be covering the following topics as outlined here:</a:t>
            </a:r>
          </a:p>
          <a:p>
            <a:pPr eaLnBrk="1" hangingPunct="1">
              <a:buFontTx/>
              <a:buChar char="•"/>
            </a:pPr>
            <a:r>
              <a:rPr lang="en-US" altLang="en-US" smtClean="0"/>
              <a:t>We’re going to take at </a:t>
            </a:r>
            <a:r>
              <a:rPr lang="en-US" altLang="en-US" b="1" smtClean="0"/>
              <a:t>volume of claims received here at HMSA for both physician and hospital and how BlueCard compares within the big picture</a:t>
            </a:r>
          </a:p>
          <a:p>
            <a:pPr eaLnBrk="1" hangingPunct="1"/>
            <a:endParaRPr lang="en-US" altLang="en-US" smtClean="0"/>
          </a:p>
          <a:p>
            <a:pPr eaLnBrk="1" hangingPunct="1">
              <a:buFontTx/>
              <a:buChar char="•"/>
            </a:pPr>
            <a:r>
              <a:rPr lang="en-US" altLang="en-US" smtClean="0"/>
              <a:t>We’re going to look at the </a:t>
            </a:r>
            <a:r>
              <a:rPr lang="en-US" altLang="en-US" b="1" smtClean="0"/>
              <a:t>major lines of business as it relates to BlueCard and other HMSA lines of business</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ChangeArrowheads="1" noTextEdit="1"/>
          </p:cNvSpPr>
          <p:nvPr>
            <p:ph type="sldImg"/>
          </p:nvPr>
        </p:nvSpPr>
        <p:spPr>
          <a:ln/>
        </p:spPr>
      </p:sp>
      <p:sp>
        <p:nvSpPr>
          <p:cNvPr id="82947" name="Rectangle 3"/>
          <p:cNvSpPr>
            <a:spLocks noGrp="1" noChangeArrowheads="1"/>
          </p:cNvSpPr>
          <p:nvPr>
            <p:ph type="body" idx="1"/>
          </p:nvPr>
        </p:nvSpPr>
        <p:spPr>
          <a:noFill/>
        </p:spPr>
        <p:txBody>
          <a:bodyPr/>
          <a:lstStyle/>
          <a:p>
            <a:pPr eaLnBrk="1" hangingPunct="1"/>
            <a:r>
              <a:rPr lang="en-US" altLang="en-US" sz="1000" smtClean="0"/>
              <a:t>So how many claims do we actually receive everyday at HMSA?</a:t>
            </a:r>
          </a:p>
          <a:p>
            <a:pPr eaLnBrk="1" hangingPunct="1"/>
            <a:endParaRPr lang="en-US" altLang="en-US" sz="1000" smtClean="0"/>
          </a:p>
          <a:p>
            <a:pPr eaLnBrk="1" hangingPunct="1"/>
            <a:r>
              <a:rPr lang="en-US" altLang="en-US" sz="1000" smtClean="0"/>
              <a:t>Well, for 2005, HMSA receives on the average, 1.3 million claims per month!</a:t>
            </a:r>
          </a:p>
          <a:p>
            <a:pPr eaLnBrk="1" hangingPunct="1"/>
            <a:endParaRPr lang="en-US" altLang="en-US" sz="1000" smtClean="0"/>
          </a:p>
          <a:p>
            <a:pPr eaLnBrk="1" hangingPunct="1"/>
            <a:r>
              <a:rPr lang="en-US" altLang="en-US" sz="1000" smtClean="0"/>
              <a:t>On average, HMSA receives around 62,000 claims on a daily basis.  Staggering, isn’t it!</a:t>
            </a:r>
          </a:p>
          <a:p>
            <a:pPr eaLnBrk="1" hangingPunct="1"/>
            <a:endParaRPr lang="en-US" altLang="en-US" sz="1000" smtClean="0"/>
          </a:p>
          <a:p>
            <a:pPr eaLnBrk="1" hangingPunct="1"/>
            <a:r>
              <a:rPr lang="en-US" altLang="en-US" sz="1000" smtClean="0"/>
              <a:t>So, how does BlueCard compare to those numbers?  Well, as you can see, BlueCard receives on the average a little more than 850 claims per day for Host and 800 claims per day for Home or about 35,000 claims per month.  Pretty small in comparison to the 1.3 million claims HMSA receives every month.  However, BlueCard is a growing business, and we have been experiencing double digit growth for the past 3 years.  This trend is likely to continue with the general trend in the economy which is experiencing a growth in both business and leisure traveling.</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Rot="1" noChangeAspect="1" noChangeArrowheads="1" noTextEdit="1"/>
          </p:cNvSpPr>
          <p:nvPr>
            <p:ph type="sldImg"/>
          </p:nvPr>
        </p:nvSpPr>
        <p:spPr>
          <a:ln/>
        </p:spPr>
      </p:sp>
      <p:sp>
        <p:nvSpPr>
          <p:cNvPr id="56323" name="Rectangle 3"/>
          <p:cNvSpPr>
            <a:spLocks noGrp="1" noChangeArrowheads="1"/>
          </p:cNvSpPr>
          <p:nvPr>
            <p:ph type="body" idx="1"/>
          </p:nvPr>
        </p:nvSpPr>
        <p:spPr>
          <a:noFill/>
        </p:spPr>
        <p:txBody>
          <a:bodyPr/>
          <a:lstStyle/>
          <a:p>
            <a:pPr eaLnBrk="1" hangingPunct="1"/>
            <a:r>
              <a:rPr lang="en-US" altLang="en-US" b="1" smtClean="0"/>
              <a:t>Today’s overview will be covering the following topics as outlined here:</a:t>
            </a:r>
          </a:p>
          <a:p>
            <a:pPr eaLnBrk="1" hangingPunct="1">
              <a:buFontTx/>
              <a:buChar char="•"/>
            </a:pPr>
            <a:r>
              <a:rPr lang="en-US" altLang="en-US" smtClean="0"/>
              <a:t>We’re going to take at </a:t>
            </a:r>
            <a:r>
              <a:rPr lang="en-US" altLang="en-US" b="1" smtClean="0"/>
              <a:t>What a claim is and Who uses it</a:t>
            </a:r>
          </a:p>
          <a:p>
            <a:pPr eaLnBrk="1" hangingPunct="1"/>
            <a:endParaRPr lang="en-US" altLang="en-US" smtClean="0"/>
          </a:p>
          <a:p>
            <a:pPr eaLnBrk="1" hangingPunct="1">
              <a:buFontTx/>
              <a:buChar char="•"/>
            </a:pPr>
            <a:r>
              <a:rPr lang="en-US" altLang="en-US" smtClean="0"/>
              <a:t>We’re going to look at the </a:t>
            </a:r>
            <a:r>
              <a:rPr lang="en-US" altLang="en-US" b="1" smtClean="0"/>
              <a:t>different types of claims</a:t>
            </a:r>
            <a:endParaRPr lang="en-US" altLang="en-US" smtClean="0"/>
          </a:p>
          <a:p>
            <a:pPr eaLnBrk="1" hangingPunct="1">
              <a:buFontTx/>
              <a:buChar char="•"/>
            </a:pPr>
            <a:endParaRPr lang="en-US" altLang="en-US" smtClean="0"/>
          </a:p>
          <a:p>
            <a:pPr eaLnBrk="1" hangingPunct="1">
              <a:buFontTx/>
              <a:buChar char="•"/>
            </a:pPr>
            <a:r>
              <a:rPr lang="en-US" altLang="en-US" smtClean="0"/>
              <a:t>We’re going to look at the </a:t>
            </a:r>
            <a:r>
              <a:rPr lang="en-US" altLang="en-US" b="1" smtClean="0"/>
              <a:t>different ways claims are submitted</a:t>
            </a:r>
            <a:r>
              <a:rPr lang="en-US" altLang="en-US" smtClean="0"/>
              <a:t> and discover what that is all about</a:t>
            </a:r>
          </a:p>
          <a:p>
            <a:pPr eaLnBrk="1" hangingPunct="1">
              <a:buFontTx/>
              <a:buChar char="•"/>
            </a:pPr>
            <a:endParaRPr lang="en-US" altLang="en-US" smtClean="0"/>
          </a:p>
          <a:p>
            <a:pPr eaLnBrk="1" hangingPunct="1">
              <a:buFontTx/>
              <a:buChar char="•"/>
            </a:pPr>
            <a:r>
              <a:rPr lang="en-US" altLang="en-US" smtClean="0"/>
              <a:t>And lastly, take a look at </a:t>
            </a:r>
            <a:r>
              <a:rPr lang="en-US" altLang="en-US" b="1" smtClean="0"/>
              <a:t>what type of information we would see on a claim</a:t>
            </a:r>
            <a:endParaRPr lang="en-US" alt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p:spPr>
        <p:txBody>
          <a:bodyPr/>
          <a:lstStyle/>
          <a:p>
            <a:pPr eaLnBrk="1" hangingPunct="1"/>
            <a:r>
              <a:rPr lang="en-US" altLang="en-US" sz="1000" smtClean="0"/>
              <a:t>There are 4 major lines of business at HMSA.  The lines of business basically define the major types/groupings of health plans which HMSA offers to the community, they are:</a:t>
            </a:r>
          </a:p>
          <a:p>
            <a:pPr eaLnBrk="1" hangingPunct="1"/>
            <a:endParaRPr lang="en-US" altLang="en-US" sz="1000" smtClean="0"/>
          </a:p>
          <a:p>
            <a:pPr eaLnBrk="1" hangingPunct="1">
              <a:buFontTx/>
              <a:buChar char="•"/>
            </a:pPr>
            <a:r>
              <a:rPr lang="en-US" altLang="en-US" sz="1000" smtClean="0"/>
              <a:t>Private Business – This is the core business of HMSA.  The commercial plans that we offer to employer groups or to individuals (to include student plans) all fall under Private Business. </a:t>
            </a:r>
          </a:p>
          <a:p>
            <a:pPr eaLnBrk="1" hangingPunct="1">
              <a:buFontTx/>
              <a:buChar char="•"/>
            </a:pPr>
            <a:endParaRPr lang="en-US" altLang="en-US" sz="1000" smtClean="0"/>
          </a:p>
          <a:p>
            <a:pPr eaLnBrk="1" hangingPunct="1">
              <a:buFontTx/>
              <a:buChar char="•"/>
            </a:pPr>
            <a:r>
              <a:rPr lang="en-US" altLang="en-US" sz="1000" smtClean="0"/>
              <a:t>FEP – The Federal Employee Program, or FEP, as the name indicates, is the national health plan offered to Federal employees which is administered by HMSA in Hawaii.</a:t>
            </a:r>
          </a:p>
          <a:p>
            <a:pPr eaLnBrk="1" hangingPunct="1">
              <a:buFontTx/>
              <a:buChar char="•"/>
            </a:pPr>
            <a:endParaRPr lang="en-US" altLang="en-US" sz="1000" smtClean="0"/>
          </a:p>
          <a:p>
            <a:pPr eaLnBrk="1" hangingPunct="1">
              <a:buFontTx/>
              <a:buChar char="•"/>
            </a:pPr>
            <a:r>
              <a:rPr lang="en-US" altLang="en-US" sz="1000" smtClean="0"/>
              <a:t>Quest – The Hawaii QUEST program provides health coverage through managed care plans for Hawaii residents who have been qualified to join this plan through State Department of Human Services.  </a:t>
            </a:r>
          </a:p>
          <a:p>
            <a:pPr eaLnBrk="1" hangingPunct="1">
              <a:buFontTx/>
              <a:buChar char="•"/>
            </a:pPr>
            <a:endParaRPr lang="en-US" altLang="en-US" sz="1000" smtClean="0"/>
          </a:p>
          <a:p>
            <a:pPr eaLnBrk="1" hangingPunct="1">
              <a:buFontTx/>
              <a:buChar char="•"/>
            </a:pPr>
            <a:r>
              <a:rPr lang="en-US" altLang="en-US" sz="1000" smtClean="0"/>
              <a:t>65C Plus – 65C Plus is a health plan designed for people with Medicare and provides supplemental benefits beyond Medicare's coverage. </a:t>
            </a:r>
          </a:p>
          <a:p>
            <a:pPr eaLnBrk="1" hangingPunct="1"/>
            <a:endParaRPr lang="en-US" altLang="en-US" sz="1000" smtClean="0"/>
          </a:p>
          <a:p>
            <a:pPr eaLnBrk="1" hangingPunct="1"/>
            <a:r>
              <a:rPr lang="en-US" altLang="en-US" sz="1000" smtClean="0"/>
              <a:t>Due to specific administration policies, currently only Private Business, Quest, Medicare Advantage plans members are serviced under the BlueCard Program.  I.e. If FEP or 65C+ members receives services outside the state of Hawaii, their claims are not processed by BlueCard Program.</a:t>
            </a:r>
          </a:p>
          <a:p>
            <a:pPr eaLnBrk="1" hangingPunct="1">
              <a:buFontTx/>
              <a:buChar char="•"/>
            </a:pPr>
            <a:endParaRPr lang="en-US" altLang="en-US" sz="100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p:spPr>
        <p:txBody>
          <a:bodyPr/>
          <a:lstStyle/>
          <a:p>
            <a:pPr eaLnBrk="1" hangingPunct="1"/>
            <a:r>
              <a:rPr lang="en-US" altLang="en-US" sz="1000" smtClean="0"/>
              <a:t>In order to understand Claims, we need to know </a:t>
            </a:r>
            <a:r>
              <a:rPr lang="en-US" altLang="en-US" sz="1000" b="1" smtClean="0"/>
              <a:t>What a CLAIM is</a:t>
            </a:r>
            <a:r>
              <a:rPr lang="en-US" altLang="en-US" sz="1000" smtClean="0"/>
              <a:t> and </a:t>
            </a:r>
            <a:r>
              <a:rPr lang="en-US" altLang="en-US" sz="1000" b="1" smtClean="0"/>
              <a:t>WHO would use it.</a:t>
            </a:r>
          </a:p>
          <a:p>
            <a:pPr eaLnBrk="1" hangingPunct="1"/>
            <a:endParaRPr lang="en-US" altLang="en-US" sz="1000" b="1" smtClean="0"/>
          </a:p>
          <a:p>
            <a:pPr eaLnBrk="1" hangingPunct="1"/>
            <a:r>
              <a:rPr lang="en-US" altLang="en-US" sz="1000" smtClean="0"/>
              <a:t>You can think of a CLAIM as simply a </a:t>
            </a:r>
            <a:r>
              <a:rPr lang="en-US" altLang="en-US" sz="1000" b="1" smtClean="0"/>
              <a:t>“request for payment for services and benefits you received” </a:t>
            </a:r>
            <a:r>
              <a:rPr lang="en-US" altLang="en-US" sz="1000" smtClean="0"/>
              <a:t>by a doctor, dentist, pharmacy, or hospital to the health insurance company.  In other words, it’s kind of like a receipt or bill you would receive in exchange for a service being provided to you.</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a:noFill/>
        </p:spPr>
        <p:txBody>
          <a:bodyPr/>
          <a:lstStyle/>
          <a:p>
            <a:pPr eaLnBrk="1" hangingPunct="1">
              <a:lnSpc>
                <a:spcPct val="90000"/>
              </a:lnSpc>
            </a:pPr>
            <a:r>
              <a:rPr lang="en-US" altLang="en-US" sz="900" smtClean="0"/>
              <a:t>The 2 ‘methods’ which</a:t>
            </a:r>
            <a:r>
              <a:rPr lang="en-US" altLang="en-US" sz="900" b="1" smtClean="0"/>
              <a:t> claims can be submitted to the insurance carrier:</a:t>
            </a:r>
            <a:endParaRPr lang="en-US" altLang="en-US" sz="900" smtClean="0"/>
          </a:p>
          <a:p>
            <a:pPr eaLnBrk="1" hangingPunct="1">
              <a:lnSpc>
                <a:spcPct val="90000"/>
              </a:lnSpc>
            </a:pPr>
            <a:endParaRPr lang="en-US" altLang="en-US" sz="900" smtClean="0"/>
          </a:p>
          <a:p>
            <a:pPr eaLnBrk="1" hangingPunct="1">
              <a:lnSpc>
                <a:spcPct val="90000"/>
              </a:lnSpc>
              <a:buFontTx/>
              <a:buChar char="•"/>
            </a:pPr>
            <a:r>
              <a:rPr lang="en-US" altLang="en-US" sz="900" smtClean="0"/>
              <a:t>Hardcopy – Basically the provider would submit all the claims information on standardized forms which are available for submitting different types of services. A</a:t>
            </a:r>
            <a:r>
              <a:rPr lang="en-US" altLang="en-US" sz="2400" smtClean="0"/>
              <a:t> majority of hardcopy claims are filed using standardized claim forms, although some receipts are also used for filing purposes.</a:t>
            </a:r>
          </a:p>
          <a:p>
            <a:pPr eaLnBrk="1" hangingPunct="1">
              <a:lnSpc>
                <a:spcPct val="90000"/>
              </a:lnSpc>
              <a:buFontTx/>
              <a:buChar char="•"/>
            </a:pPr>
            <a:endParaRPr lang="en-US" altLang="en-US" sz="900" smtClean="0"/>
          </a:p>
          <a:p>
            <a:pPr eaLnBrk="1" hangingPunct="1">
              <a:lnSpc>
                <a:spcPct val="90000"/>
              </a:lnSpc>
              <a:buFontTx/>
              <a:buChar char="•"/>
            </a:pPr>
            <a:endParaRPr lang="en-US" altLang="en-US" sz="900" smtClean="0"/>
          </a:p>
          <a:p>
            <a:pPr eaLnBrk="1" hangingPunct="1">
              <a:lnSpc>
                <a:spcPct val="90000"/>
              </a:lnSpc>
              <a:buFontTx/>
              <a:buChar char="•"/>
            </a:pPr>
            <a:r>
              <a:rPr lang="en-US" altLang="en-US" sz="900" smtClean="0"/>
              <a:t>Electronic or EDI – C</a:t>
            </a:r>
            <a:r>
              <a:rPr lang="en-US" altLang="en-US" sz="2400" smtClean="0"/>
              <a:t>laims can also be submitted via Electronic Data Interchange (EDI) files using standardized  formats. </a:t>
            </a:r>
          </a:p>
          <a:p>
            <a:pPr eaLnBrk="1" hangingPunct="1">
              <a:lnSpc>
                <a:spcPct val="90000"/>
              </a:lnSpc>
              <a:buFont typeface="Wingdings" pitchFamily="2" charset="2"/>
              <a:buNone/>
            </a:pPr>
            <a:r>
              <a:rPr lang="en-US" altLang="en-US" sz="900" smtClean="0"/>
              <a:t>The same information which is required to submit a claim can be sent in using electronic data, again using standardized formats defined for submitting different types of services.</a:t>
            </a:r>
          </a:p>
          <a:p>
            <a:pPr eaLnBrk="1" hangingPunct="1">
              <a:lnSpc>
                <a:spcPct val="90000"/>
              </a:lnSpc>
              <a:buFontTx/>
              <a:buChar char="•"/>
            </a:pPr>
            <a:endParaRPr lang="en-US" altLang="en-US" sz="90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a:noFill/>
        </p:spPr>
        <p:txBody>
          <a:bodyPr/>
          <a:lstStyle/>
          <a:p>
            <a:pPr eaLnBrk="1" hangingPunct="1">
              <a:buFont typeface="Wingdings" pitchFamily="2" charset="2"/>
              <a:buNone/>
            </a:pPr>
            <a:r>
              <a:rPr lang="en-US" altLang="en-US" smtClean="0"/>
              <a:t>Now that we’ve become familiar with what a claim is, let’s take a look at the </a:t>
            </a:r>
            <a:r>
              <a:rPr lang="en-US" altLang="en-US" b="1" smtClean="0"/>
              <a:t>DIFFERENT types of claims</a:t>
            </a:r>
            <a:r>
              <a:rPr lang="en-US" altLang="en-US" smtClean="0"/>
              <a:t> we receive here at HMSA:</a:t>
            </a:r>
          </a:p>
          <a:p>
            <a:pPr eaLnBrk="1" hangingPunct="1">
              <a:buFont typeface="Wingdings" pitchFamily="2" charset="2"/>
              <a:buChar char="§"/>
            </a:pPr>
            <a:r>
              <a:rPr lang="en-US" altLang="en-US" smtClean="0"/>
              <a:t>UB-92 (Hospital claim) – This type of claim is used by hospital for in and outpatient services.  It is also used by Skilled Nursing,  Facilities and s, </a:t>
            </a:r>
          </a:p>
          <a:p>
            <a:pPr eaLnBrk="1" hangingPunct="1">
              <a:buFont typeface="Wingdings" pitchFamily="2" charset="2"/>
              <a:buChar char="§"/>
            </a:pPr>
            <a:endParaRPr lang="en-US" altLang="en-US" smtClean="0"/>
          </a:p>
          <a:p>
            <a:pPr eaLnBrk="1" hangingPunct="1">
              <a:buFont typeface="Wingdings" pitchFamily="2" charset="2"/>
              <a:buChar char="§"/>
            </a:pPr>
            <a:r>
              <a:rPr lang="en-US" altLang="en-US" smtClean="0"/>
              <a:t>HCFA-1500 (Physician claim) – This type of claim </a:t>
            </a:r>
          </a:p>
          <a:p>
            <a:pPr eaLnBrk="1" hangingPunct="1">
              <a:buFont typeface="Wingdings" pitchFamily="2" charset="2"/>
              <a:buNone/>
            </a:pPr>
            <a:endParaRPr lang="en-US" altLang="en-US" smtClean="0"/>
          </a:p>
          <a:p>
            <a:pPr eaLnBrk="1" hangingPunct="1">
              <a:buFont typeface="Wingdings" pitchFamily="2" charset="2"/>
              <a:buNone/>
            </a:pPr>
            <a:r>
              <a:rPr lang="en-US" altLang="en-US" smtClean="0"/>
              <a:t>In addition the hospital and physician claim types, we also receive Dental and Drug claims.  Dental and Drug claims are processed only on the 8</a:t>
            </a:r>
            <a:r>
              <a:rPr lang="en-US" altLang="en-US" baseline="30000" smtClean="0"/>
              <a:t>th</a:t>
            </a:r>
            <a:r>
              <a:rPr lang="en-US" altLang="en-US" smtClean="0"/>
              <a:t> Floor, CA department.  BlueCard DOES NOT currently process any Dental or Drug claims.</a:t>
            </a:r>
          </a:p>
          <a:p>
            <a:pPr eaLnBrk="1" hangingPunct="1"/>
            <a:endParaRPr lang="en-US"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ChangeArrowheads="1" noTextEdit="1"/>
          </p:cNvSpPr>
          <p:nvPr>
            <p:ph type="sldImg"/>
          </p:nvPr>
        </p:nvSpPr>
        <p:spPr>
          <a:ln/>
        </p:spPr>
      </p:sp>
      <p:sp>
        <p:nvSpPr>
          <p:cNvPr id="60419" name="Rectangle 3"/>
          <p:cNvSpPr>
            <a:spLocks noGrp="1" noChangeArrowheads="1"/>
          </p:cNvSpPr>
          <p:nvPr>
            <p:ph type="body" idx="1"/>
          </p:nvPr>
        </p:nvSpPr>
        <p:spPr>
          <a:noFill/>
        </p:spPr>
        <p:txBody>
          <a:bodyPr/>
          <a:lstStyle/>
          <a:p>
            <a:pPr eaLnBrk="1" hangingPunct="1"/>
            <a:r>
              <a:rPr lang="en-US" altLang="en-US" smtClean="0"/>
              <a:t>Now that we know claims can be submitted HARDCOPY or electronically, </a:t>
            </a:r>
            <a:r>
              <a:rPr lang="en-US" altLang="en-US" b="1" smtClean="0"/>
              <a:t>let’s take a look at a HARDCOPY claim.</a:t>
            </a:r>
          </a:p>
          <a:p>
            <a:pPr eaLnBrk="1" hangingPunct="1"/>
            <a:endParaRPr lang="en-US" altLang="en-US" b="1" smtClean="0"/>
          </a:p>
          <a:p>
            <a:pPr eaLnBrk="1" hangingPunct="1"/>
            <a:r>
              <a:rPr lang="en-US" altLang="en-US" b="1" smtClean="0"/>
              <a:t>This is a sample of a PHYSICIAN claim, called a HCFA-1500, which is basically divided into 2 main parts:</a:t>
            </a:r>
          </a:p>
          <a:p>
            <a:pPr eaLnBrk="1" hangingPunct="1">
              <a:buFontTx/>
              <a:buChar char="•"/>
            </a:pPr>
            <a:r>
              <a:rPr lang="en-US" altLang="en-US" b="1" smtClean="0"/>
              <a:t>TOP half </a:t>
            </a:r>
            <a:r>
              <a:rPr lang="en-US" altLang="en-US" smtClean="0"/>
              <a:t>shows</a:t>
            </a:r>
            <a:r>
              <a:rPr lang="en-US" altLang="en-US" b="1" smtClean="0"/>
              <a:t> basic global CLAIM LEVEL </a:t>
            </a:r>
            <a:r>
              <a:rPr lang="en-US" altLang="en-US" smtClean="0"/>
              <a:t>information</a:t>
            </a:r>
          </a:p>
          <a:p>
            <a:pPr eaLnBrk="1" hangingPunct="1">
              <a:buFontTx/>
              <a:buChar char="•"/>
            </a:pPr>
            <a:r>
              <a:rPr lang="en-US" altLang="en-US" b="1" smtClean="0"/>
              <a:t>BOTTOM half </a:t>
            </a:r>
            <a:r>
              <a:rPr lang="en-US" altLang="en-US" smtClean="0"/>
              <a:t>shows</a:t>
            </a:r>
            <a:r>
              <a:rPr lang="en-US" altLang="en-US" b="1" smtClean="0"/>
              <a:t> more detailed SERVICE LINE </a:t>
            </a:r>
            <a:r>
              <a:rPr lang="en-US" altLang="en-US" smtClean="0"/>
              <a:t>information</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a:ln/>
        </p:spPr>
      </p:sp>
      <p:sp>
        <p:nvSpPr>
          <p:cNvPr id="61443" name="Rectangle 3"/>
          <p:cNvSpPr>
            <a:spLocks noGrp="1" noChangeArrowheads="1"/>
          </p:cNvSpPr>
          <p:nvPr>
            <p:ph type="body" idx="1"/>
          </p:nvPr>
        </p:nvSpPr>
        <p:spPr>
          <a:noFill/>
        </p:spPr>
        <p:txBody>
          <a:bodyPr/>
          <a:lstStyle/>
          <a:p>
            <a:pPr eaLnBrk="1" hangingPunct="1"/>
            <a:r>
              <a:rPr lang="en-US" altLang="en-US" sz="1000" smtClean="0"/>
              <a:t>MEMBERSHIP ELIGIBILITY refers to the Subscriber, who is enrolled within the health plan, and the Patient who received the medical care.</a:t>
            </a:r>
          </a:p>
          <a:p>
            <a:pPr eaLnBrk="1" hangingPunct="1"/>
            <a:endParaRPr lang="en-US" altLang="en-US" sz="1000" smtClean="0"/>
          </a:p>
          <a:p>
            <a:pPr eaLnBrk="1" hangingPunct="1"/>
            <a:r>
              <a:rPr lang="en-US" altLang="en-US" sz="1000" smtClean="0"/>
              <a:t>This includes the Subscriber’s ID, Subscriber’s name, Patient's name, Patient’s address, Patient’s birthdate, Patient’s sex, Patient’s marital status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a:noFill/>
        </p:spPr>
        <p:txBody>
          <a:bodyPr/>
          <a:lstStyle/>
          <a:p>
            <a:pPr eaLnBrk="1" hangingPunct="1"/>
            <a:r>
              <a:rPr lang="en-US" altLang="en-US" sz="1000" smtClean="0"/>
              <a:t>PROVIDER INFORMATION refers to the Provider (Doctor or Medical Supplier) who rendered medical care to the patient.</a:t>
            </a:r>
          </a:p>
          <a:p>
            <a:pPr eaLnBrk="1" hangingPunct="1"/>
            <a:endParaRPr lang="en-US" altLang="en-US" sz="1000" smtClean="0"/>
          </a:p>
          <a:p>
            <a:pPr eaLnBrk="1" hangingPunct="1"/>
            <a:r>
              <a:rPr lang="en-US" altLang="en-US" sz="1000" smtClean="0"/>
              <a:t>This includes the Provider’s name/address, Provider’s ID, and Provider’s Signature</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ounded Rectangle 9"/>
          <p:cNvSpPr/>
          <p:nvPr/>
        </p:nvSpPr>
        <p:spPr>
          <a:xfrm rot="20707748">
            <a:off x="-617538" y="-652463"/>
            <a:ext cx="6664326" cy="3943351"/>
          </a:xfrm>
          <a:custGeom>
            <a:avLst/>
            <a:gdLst/>
            <a:ahLst/>
            <a:cxnLst/>
            <a:rect l="l" t="t" r="r" b="b"/>
            <a:pathLst>
              <a:path w="6664606" h="3942692">
                <a:moveTo>
                  <a:pt x="1046923" y="0"/>
                </a:moveTo>
                <a:lnTo>
                  <a:pt x="6664606" y="1491692"/>
                </a:lnTo>
                <a:lnTo>
                  <a:pt x="6664606" y="3860602"/>
                </a:lnTo>
                <a:cubicBezTo>
                  <a:pt x="6664606" y="3905939"/>
                  <a:pt x="6627853" y="3942692"/>
                  <a:pt x="6582516" y="3942692"/>
                </a:cubicBezTo>
                <a:lnTo>
                  <a:pt x="0" y="3942692"/>
                </a:lnTo>
                <a:close/>
              </a:path>
            </a:pathLst>
          </a:custGeom>
          <a:solidFill>
            <a:schemeClr val="bg1">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Rounded Rectangle 11"/>
          <p:cNvSpPr/>
          <p:nvPr/>
        </p:nvSpPr>
        <p:spPr>
          <a:xfrm rot="20707748">
            <a:off x="6167438" y="-441325"/>
            <a:ext cx="3127375" cy="2425700"/>
          </a:xfrm>
          <a:custGeom>
            <a:avLst/>
            <a:gdLst/>
            <a:ahLst/>
            <a:cxnLst/>
            <a:rect l="l" t="t" r="r" b="b"/>
            <a:pathLst>
              <a:path w="3126510" h="2426476">
                <a:moveTo>
                  <a:pt x="0" y="0"/>
                </a:moveTo>
                <a:lnTo>
                  <a:pt x="3126510" y="830198"/>
                </a:lnTo>
                <a:lnTo>
                  <a:pt x="2702642" y="2426476"/>
                </a:lnTo>
                <a:lnTo>
                  <a:pt x="82091" y="2426476"/>
                </a:lnTo>
                <a:cubicBezTo>
                  <a:pt x="36754" y="2426475"/>
                  <a:pt x="1" y="2389722"/>
                  <a:pt x="1" y="2344385"/>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ounded Rectangle 10"/>
          <p:cNvSpPr/>
          <p:nvPr/>
        </p:nvSpPr>
        <p:spPr>
          <a:xfrm rot="20707748">
            <a:off x="7143750" y="2001838"/>
            <a:ext cx="2679700" cy="4945062"/>
          </a:xfrm>
          <a:custGeom>
            <a:avLst/>
            <a:gdLst/>
            <a:ahLst/>
            <a:cxnLst/>
            <a:rect l="l" t="t" r="r" b="b"/>
            <a:pathLst>
              <a:path w="2679455" h="4946037">
                <a:moveTo>
                  <a:pt x="2679455" y="0"/>
                </a:moveTo>
                <a:lnTo>
                  <a:pt x="1366108" y="4946037"/>
                </a:lnTo>
                <a:lnTo>
                  <a:pt x="0" y="4583288"/>
                </a:lnTo>
                <a:lnTo>
                  <a:pt x="0" y="82090"/>
                </a:lnTo>
                <a:cubicBezTo>
                  <a:pt x="0" y="36753"/>
                  <a:pt x="36753" y="0"/>
                  <a:pt x="82090" y="0"/>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Rounded Rectangle 8"/>
          <p:cNvSpPr/>
          <p:nvPr/>
        </p:nvSpPr>
        <p:spPr>
          <a:xfrm rot="20707748">
            <a:off x="-206375" y="3322638"/>
            <a:ext cx="7378700" cy="4557712"/>
          </a:xfrm>
          <a:custGeom>
            <a:avLst/>
            <a:gdLst/>
            <a:ahLst/>
            <a:cxnLst/>
            <a:rect l="l" t="t" r="r" b="b"/>
            <a:pathLst>
              <a:path w="7378073" h="4557796">
                <a:moveTo>
                  <a:pt x="7327936" y="6451"/>
                </a:moveTo>
                <a:cubicBezTo>
                  <a:pt x="7357400" y="18913"/>
                  <a:pt x="7378073" y="48087"/>
                  <a:pt x="7378073" y="82090"/>
                </a:cubicBezTo>
                <a:lnTo>
                  <a:pt x="7378073" y="4557796"/>
                </a:lnTo>
                <a:lnTo>
                  <a:pt x="0" y="2598658"/>
                </a:lnTo>
                <a:lnTo>
                  <a:pt x="690034" y="0"/>
                </a:lnTo>
                <a:lnTo>
                  <a:pt x="7295983" y="0"/>
                </a:lnTo>
                <a:cubicBezTo>
                  <a:pt x="7307317" y="0"/>
                  <a:pt x="7318115" y="2297"/>
                  <a:pt x="7327936" y="645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itle 1"/>
          <p:cNvSpPr>
            <a:spLocks noGrp="1"/>
          </p:cNvSpPr>
          <p:nvPr>
            <p:ph type="ctrTitle"/>
          </p:nvPr>
        </p:nvSpPr>
        <p:spPr>
          <a:xfrm rot="-900000">
            <a:off x="547834" y="3632676"/>
            <a:ext cx="5985159" cy="1606102"/>
          </a:xfrm>
        </p:spPr>
        <p:txBody>
          <a:bodyPr/>
          <a:lstStyle>
            <a:lvl1pPr>
              <a:lnSpc>
                <a:spcPts val="6000"/>
              </a:lnSpc>
              <a:defRPr sz="60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rot="-900000">
            <a:off x="2201145" y="5027230"/>
            <a:ext cx="4655297" cy="1128495"/>
          </a:xfrm>
        </p:spPr>
        <p:txBody>
          <a:bodyPr/>
          <a:lstStyle>
            <a:lvl1pPr marL="0" indent="0" algn="r">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8" name="Date Placeholder 3"/>
          <p:cNvSpPr>
            <a:spLocks noGrp="1"/>
          </p:cNvSpPr>
          <p:nvPr>
            <p:ph type="dt" sz="half" idx="10"/>
          </p:nvPr>
        </p:nvSpPr>
        <p:spPr>
          <a:xfrm rot="20700000">
            <a:off x="6742113" y="2312988"/>
            <a:ext cx="1524000" cy="365125"/>
          </a:xfrm>
        </p:spPr>
        <p:txBody>
          <a:bodyPr/>
          <a:lstStyle>
            <a:lvl1pPr algn="l">
              <a:defRPr sz="1800">
                <a:solidFill>
                  <a:schemeClr val="tx1"/>
                </a:solidFill>
              </a:defRPr>
            </a:lvl1pPr>
          </a:lstStyle>
          <a:p>
            <a:pPr>
              <a:defRPr/>
            </a:pPr>
            <a:endParaRPr lang="en-US"/>
          </a:p>
        </p:txBody>
      </p:sp>
      <p:sp>
        <p:nvSpPr>
          <p:cNvPr id="9" name="Footer Placeholder 4"/>
          <p:cNvSpPr>
            <a:spLocks noGrp="1"/>
          </p:cNvSpPr>
          <p:nvPr>
            <p:ph type="ftr" sz="quarter" idx="11"/>
          </p:nvPr>
        </p:nvSpPr>
        <p:spPr>
          <a:xfrm rot="20700000">
            <a:off x="6551613" y="1528763"/>
            <a:ext cx="2465387" cy="365125"/>
          </a:xfrm>
        </p:spPr>
        <p:txBody>
          <a:bodyPr/>
          <a:lstStyle>
            <a:lvl1pPr>
              <a:defRPr>
                <a:solidFill>
                  <a:schemeClr val="tx1"/>
                </a:solidFill>
              </a:defRPr>
            </a:lvl1pPr>
          </a:lstStyle>
          <a:p>
            <a:pPr>
              <a:defRPr/>
            </a:pPr>
            <a:endParaRPr lang="en-US"/>
          </a:p>
        </p:txBody>
      </p:sp>
      <p:sp>
        <p:nvSpPr>
          <p:cNvPr id="10" name="Slide Number Placeholder 5"/>
          <p:cNvSpPr>
            <a:spLocks noGrp="1"/>
          </p:cNvSpPr>
          <p:nvPr>
            <p:ph type="sldNum" sz="quarter" idx="12"/>
          </p:nvPr>
        </p:nvSpPr>
        <p:spPr>
          <a:xfrm rot="20700000">
            <a:off x="6451600" y="1162050"/>
            <a:ext cx="2133600" cy="420688"/>
          </a:xfrm>
        </p:spPr>
        <p:txBody>
          <a:bodyPr/>
          <a:lstStyle>
            <a:lvl1pPr algn="l">
              <a:defRPr sz="2400">
                <a:solidFill>
                  <a:schemeClr val="tx1"/>
                </a:solidFill>
              </a:defRPr>
            </a:lvl1pPr>
          </a:lstStyle>
          <a:p>
            <a:pPr>
              <a:defRPr/>
            </a:pPr>
            <a:fld id="{9C694EC2-F89F-44CF-82F3-8943FA8BD29D}" type="slidenum">
              <a:rPr lang="en-US"/>
              <a:pPr>
                <a:defRPr/>
              </a:pPr>
              <a:t>‹#›</a:t>
            </a:fld>
            <a:endParaRPr lang="en-US"/>
          </a:p>
        </p:txBody>
      </p:sp>
    </p:spTree>
    <p:extLst>
      <p:ext uri="{BB962C8B-B14F-4D97-AF65-F5344CB8AC3E}">
        <p14:creationId xmlns:p14="http://schemas.microsoft.com/office/powerpoint/2010/main" val="3538976169"/>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Rounded Rectangle 11"/>
          <p:cNvSpPr/>
          <p:nvPr/>
        </p:nvSpPr>
        <p:spPr>
          <a:xfrm rot="20707748">
            <a:off x="-895350" y="-766763"/>
            <a:ext cx="8332788" cy="5894388"/>
          </a:xfrm>
          <a:custGeom>
            <a:avLst/>
            <a:gdLst/>
            <a:ahLst/>
            <a:cxnLst/>
            <a:rect l="l" t="t" r="r" b="b"/>
            <a:pathLst>
              <a:path w="8332816" h="5894380">
                <a:moveTo>
                  <a:pt x="1565164" y="0"/>
                </a:moveTo>
                <a:lnTo>
                  <a:pt x="8332816" y="1797049"/>
                </a:lnTo>
                <a:lnTo>
                  <a:pt x="8332816" y="5812290"/>
                </a:lnTo>
                <a:cubicBezTo>
                  <a:pt x="8332816" y="5857627"/>
                  <a:pt x="8296063" y="5894380"/>
                  <a:pt x="8250726" y="5894380"/>
                </a:cubicBezTo>
                <a:lnTo>
                  <a:pt x="0" y="5894380"/>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Rounded Rectangle 12"/>
          <p:cNvSpPr/>
          <p:nvPr/>
        </p:nvSpPr>
        <p:spPr>
          <a:xfrm rot="20707748">
            <a:off x="65088" y="5089525"/>
            <a:ext cx="8528050" cy="2911475"/>
          </a:xfrm>
          <a:custGeom>
            <a:avLst/>
            <a:gdLst/>
            <a:ahLst/>
            <a:cxnLst/>
            <a:rect l="l" t="t" r="r" b="b"/>
            <a:pathLst>
              <a:path w="8528044" h="2911464">
                <a:moveTo>
                  <a:pt x="8477907" y="6451"/>
                </a:moveTo>
                <a:cubicBezTo>
                  <a:pt x="8507371" y="18913"/>
                  <a:pt x="8528044" y="48087"/>
                  <a:pt x="8528044" y="82090"/>
                </a:cubicBezTo>
                <a:lnTo>
                  <a:pt x="8528044" y="2911464"/>
                </a:lnTo>
                <a:lnTo>
                  <a:pt x="0" y="646970"/>
                </a:lnTo>
                <a:lnTo>
                  <a:pt x="171794" y="0"/>
                </a:lnTo>
                <a:lnTo>
                  <a:pt x="8445954" y="0"/>
                </a:lnTo>
                <a:cubicBezTo>
                  <a:pt x="8457288" y="0"/>
                  <a:pt x="8468086" y="2297"/>
                  <a:pt x="8477907" y="645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ounded Rectangle 13"/>
          <p:cNvSpPr/>
          <p:nvPr/>
        </p:nvSpPr>
        <p:spPr>
          <a:xfrm rot="20707748">
            <a:off x="8534400" y="3840163"/>
            <a:ext cx="1011238" cy="2994025"/>
          </a:xfrm>
          <a:custGeom>
            <a:avLst/>
            <a:gdLst/>
            <a:ahLst/>
            <a:cxnLst/>
            <a:rect l="l" t="t" r="r" b="b"/>
            <a:pathLst>
              <a:path w="1011244" h="2994350">
                <a:moveTo>
                  <a:pt x="1011244" y="0"/>
                </a:moveTo>
                <a:lnTo>
                  <a:pt x="216140" y="2994350"/>
                </a:lnTo>
                <a:lnTo>
                  <a:pt x="0" y="2936957"/>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Rounded Rectangle 14"/>
          <p:cNvSpPr/>
          <p:nvPr/>
        </p:nvSpPr>
        <p:spPr>
          <a:xfrm rot="20707748">
            <a:off x="7588250" y="-322263"/>
            <a:ext cx="1976438" cy="4073526"/>
          </a:xfrm>
          <a:custGeom>
            <a:avLst/>
            <a:gdLst/>
            <a:ahLst/>
            <a:cxnLst/>
            <a:rect l="l" t="t" r="r" b="b"/>
            <a:pathLst>
              <a:path w="1976541" h="4072806">
                <a:moveTo>
                  <a:pt x="0" y="0"/>
                </a:moveTo>
                <a:lnTo>
                  <a:pt x="1976541" y="524841"/>
                </a:lnTo>
                <a:lnTo>
                  <a:pt x="1034432" y="4072806"/>
                </a:lnTo>
                <a:lnTo>
                  <a:pt x="82090" y="4072806"/>
                </a:lnTo>
                <a:cubicBezTo>
                  <a:pt x="36753" y="4072806"/>
                  <a:pt x="0" y="4036053"/>
                  <a:pt x="0" y="3990716"/>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rot="-900000">
            <a:off x="3183882" y="4760430"/>
            <a:ext cx="5004753" cy="1299542"/>
          </a:xfrm>
        </p:spPr>
        <p:txBody>
          <a:bodyPr anchor="t"/>
          <a:lstStyle/>
          <a:p>
            <a:r>
              <a:rPr lang="en-US" smtClean="0"/>
              <a:t>Click to edit Master title style</a:t>
            </a:r>
            <a:endParaRPr lang="en-US"/>
          </a:p>
        </p:txBody>
      </p:sp>
      <p:sp>
        <p:nvSpPr>
          <p:cNvPr id="3" name="Vertical Text Placeholder 2"/>
          <p:cNvSpPr>
            <a:spLocks noGrp="1"/>
          </p:cNvSpPr>
          <p:nvPr>
            <p:ph type="body" orient="vert" idx="1"/>
          </p:nvPr>
        </p:nvSpPr>
        <p:spPr>
          <a:xfrm rot="-900000">
            <a:off x="781854" y="984581"/>
            <a:ext cx="6581279" cy="360475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3"/>
          <p:cNvSpPr>
            <a:spLocks noGrp="1"/>
          </p:cNvSpPr>
          <p:nvPr>
            <p:ph type="dt" sz="half" idx="10"/>
          </p:nvPr>
        </p:nvSpPr>
        <p:spPr>
          <a:xfrm rot="20700000">
            <a:off x="6996113" y="6238875"/>
            <a:ext cx="1524000" cy="365125"/>
          </a:xfrm>
        </p:spPr>
        <p:txBody>
          <a:bodyPr/>
          <a:lstStyle>
            <a:lvl1pPr>
              <a:defRPr/>
            </a:lvl1pPr>
          </a:lstStyle>
          <a:p>
            <a:pPr>
              <a:defRPr/>
            </a:pPr>
            <a:endParaRPr lang="en-US"/>
          </a:p>
        </p:txBody>
      </p:sp>
      <p:sp>
        <p:nvSpPr>
          <p:cNvPr id="9" name="Footer Placeholder 4"/>
          <p:cNvSpPr>
            <a:spLocks noGrp="1"/>
          </p:cNvSpPr>
          <p:nvPr>
            <p:ph type="ftr" sz="quarter" idx="11"/>
          </p:nvPr>
        </p:nvSpPr>
        <p:spPr>
          <a:xfrm rot="20700000">
            <a:off x="5321300" y="6094413"/>
            <a:ext cx="3124200" cy="365125"/>
          </a:xfrm>
        </p:spPr>
        <p:txBody>
          <a:bodyPr/>
          <a:lstStyle>
            <a:lvl1pPr algn="r">
              <a:defRPr/>
            </a:lvl1pPr>
          </a:lstStyle>
          <a:p>
            <a:pPr>
              <a:defRPr/>
            </a:pPr>
            <a:endParaRPr lang="en-US"/>
          </a:p>
        </p:txBody>
      </p:sp>
      <p:sp>
        <p:nvSpPr>
          <p:cNvPr id="10" name="Slide Number Placeholder 5"/>
          <p:cNvSpPr>
            <a:spLocks noGrp="1"/>
          </p:cNvSpPr>
          <p:nvPr>
            <p:ph type="sldNum" sz="quarter" idx="12"/>
          </p:nvPr>
        </p:nvSpPr>
        <p:spPr>
          <a:xfrm rot="20700000">
            <a:off x="8181975" y="3246438"/>
            <a:ext cx="908050" cy="365125"/>
          </a:xfrm>
        </p:spPr>
        <p:txBody>
          <a:bodyPr/>
          <a:lstStyle>
            <a:lvl1pPr algn="l">
              <a:defRPr/>
            </a:lvl1pPr>
          </a:lstStyle>
          <a:p>
            <a:pPr>
              <a:defRPr/>
            </a:pPr>
            <a:fld id="{9EEDB746-03EE-4DC8-8C94-B7270B791A53}" type="slidenum">
              <a:rPr lang="en-US"/>
              <a:pPr>
                <a:defRPr/>
              </a:pPr>
              <a:t>‹#›</a:t>
            </a:fld>
            <a:endParaRPr lang="en-US"/>
          </a:p>
        </p:txBody>
      </p:sp>
    </p:spTree>
    <p:extLst>
      <p:ext uri="{BB962C8B-B14F-4D97-AF65-F5344CB8AC3E}">
        <p14:creationId xmlns:p14="http://schemas.microsoft.com/office/powerpoint/2010/main" val="876123830"/>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Rounded Rectangle 11"/>
          <p:cNvSpPr/>
          <p:nvPr/>
        </p:nvSpPr>
        <p:spPr>
          <a:xfrm rot="20707748">
            <a:off x="-882650" y="-625475"/>
            <a:ext cx="7440613" cy="7346950"/>
          </a:xfrm>
          <a:custGeom>
            <a:avLst/>
            <a:gdLst/>
            <a:ahLst/>
            <a:cxnLst/>
            <a:rect l="l" t="t" r="r" b="b"/>
            <a:pathLst>
              <a:path w="7440156" h="7347127">
                <a:moveTo>
                  <a:pt x="1760047" y="0"/>
                </a:moveTo>
                <a:lnTo>
                  <a:pt x="7440156" y="1508269"/>
                </a:lnTo>
                <a:lnTo>
                  <a:pt x="7440156" y="7265037"/>
                </a:lnTo>
                <a:cubicBezTo>
                  <a:pt x="7440156" y="7310374"/>
                  <a:pt x="7403403" y="7347127"/>
                  <a:pt x="7358066" y="7347127"/>
                </a:cubicBezTo>
                <a:lnTo>
                  <a:pt x="2707078" y="7347127"/>
                </a:lnTo>
                <a:lnTo>
                  <a:pt x="0" y="6628304"/>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Rounded Rectangle 12"/>
          <p:cNvSpPr/>
          <p:nvPr/>
        </p:nvSpPr>
        <p:spPr>
          <a:xfrm rot="20707748">
            <a:off x="3227388" y="6273800"/>
            <a:ext cx="4395787" cy="1168400"/>
          </a:xfrm>
          <a:custGeom>
            <a:avLst/>
            <a:gdLst/>
            <a:ahLst/>
            <a:cxnLst/>
            <a:rect l="l" t="t" r="r" b="b"/>
            <a:pathLst>
              <a:path w="4396677" h="1167472">
                <a:moveTo>
                  <a:pt x="4346539" y="6451"/>
                </a:moveTo>
                <a:cubicBezTo>
                  <a:pt x="4376003" y="18913"/>
                  <a:pt x="4396677" y="48087"/>
                  <a:pt x="4396677" y="82090"/>
                </a:cubicBezTo>
                <a:lnTo>
                  <a:pt x="4396677" y="1167472"/>
                </a:lnTo>
                <a:lnTo>
                  <a:pt x="0" y="0"/>
                </a:lnTo>
                <a:lnTo>
                  <a:pt x="4314586" y="0"/>
                </a:lnTo>
                <a:cubicBezTo>
                  <a:pt x="4325920" y="0"/>
                  <a:pt x="4336718" y="2297"/>
                  <a:pt x="4346539" y="6451"/>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ounded Rectangle 13"/>
          <p:cNvSpPr/>
          <p:nvPr/>
        </p:nvSpPr>
        <p:spPr>
          <a:xfrm rot="20707748">
            <a:off x="7659688" y="5459413"/>
            <a:ext cx="1709737" cy="1538287"/>
          </a:xfrm>
          <a:custGeom>
            <a:avLst/>
            <a:gdLst/>
            <a:ahLst/>
            <a:cxnLst/>
            <a:rect l="l" t="t" r="r" b="b"/>
            <a:pathLst>
              <a:path w="1710569" h="1538689">
                <a:moveTo>
                  <a:pt x="1710569" y="1"/>
                </a:moveTo>
                <a:lnTo>
                  <a:pt x="1301993" y="1538689"/>
                </a:lnTo>
                <a:lnTo>
                  <a:pt x="0" y="1192965"/>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Rounded Rectangle 14"/>
          <p:cNvSpPr/>
          <p:nvPr/>
        </p:nvSpPr>
        <p:spPr>
          <a:xfrm rot="20707748">
            <a:off x="6665913" y="-490538"/>
            <a:ext cx="3067050" cy="5811838"/>
          </a:xfrm>
          <a:custGeom>
            <a:avLst/>
            <a:gdLst/>
            <a:ahLst/>
            <a:cxnLst/>
            <a:rect l="l" t="t" r="r" b="b"/>
            <a:pathLst>
              <a:path w="3065776" h="5811871">
                <a:moveTo>
                  <a:pt x="0" y="0"/>
                </a:moveTo>
                <a:lnTo>
                  <a:pt x="3065776" y="814071"/>
                </a:lnTo>
                <a:lnTo>
                  <a:pt x="1738684" y="5811871"/>
                </a:lnTo>
                <a:lnTo>
                  <a:pt x="82090" y="5811871"/>
                </a:lnTo>
                <a:cubicBezTo>
                  <a:pt x="36753" y="5811871"/>
                  <a:pt x="0" y="5775118"/>
                  <a:pt x="0" y="572978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Vertical Title 1"/>
          <p:cNvSpPr>
            <a:spLocks noGrp="1"/>
          </p:cNvSpPr>
          <p:nvPr>
            <p:ph type="title" orient="vert"/>
          </p:nvPr>
        </p:nvSpPr>
        <p:spPr>
          <a:xfrm rot="-900000">
            <a:off x="6793335" y="511413"/>
            <a:ext cx="1435608" cy="481888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rot="-900000">
            <a:off x="967762" y="1075673"/>
            <a:ext cx="5398955" cy="508826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3"/>
          <p:cNvSpPr>
            <a:spLocks noGrp="1"/>
          </p:cNvSpPr>
          <p:nvPr>
            <p:ph type="dt" sz="half" idx="10"/>
          </p:nvPr>
        </p:nvSpPr>
        <p:spPr>
          <a:xfrm rot="20700000">
            <a:off x="7753350" y="5888038"/>
            <a:ext cx="1244600" cy="365125"/>
          </a:xfrm>
        </p:spPr>
        <p:txBody>
          <a:bodyPr/>
          <a:lstStyle>
            <a:lvl1pPr algn="l">
              <a:defRPr/>
            </a:lvl1pPr>
          </a:lstStyle>
          <a:p>
            <a:pPr>
              <a:defRPr/>
            </a:pPr>
            <a:endParaRPr lang="en-US"/>
          </a:p>
        </p:txBody>
      </p:sp>
      <p:sp>
        <p:nvSpPr>
          <p:cNvPr id="9" name="Footer Placeholder 4"/>
          <p:cNvSpPr>
            <a:spLocks noGrp="1"/>
          </p:cNvSpPr>
          <p:nvPr>
            <p:ph type="ftr" sz="quarter" idx="11"/>
          </p:nvPr>
        </p:nvSpPr>
        <p:spPr>
          <a:xfrm rot="20700000">
            <a:off x="4997450" y="6188075"/>
            <a:ext cx="2381250" cy="365125"/>
          </a:xfrm>
        </p:spPr>
        <p:txBody>
          <a:bodyPr/>
          <a:lstStyle>
            <a:lvl1pPr algn="r">
              <a:defRPr/>
            </a:lvl1pPr>
          </a:lstStyle>
          <a:p>
            <a:pPr>
              <a:defRPr/>
            </a:pPr>
            <a:endParaRPr lang="en-US"/>
          </a:p>
        </p:txBody>
      </p:sp>
      <p:sp>
        <p:nvSpPr>
          <p:cNvPr id="10" name="Slide Number Placeholder 5"/>
          <p:cNvSpPr>
            <a:spLocks noGrp="1"/>
          </p:cNvSpPr>
          <p:nvPr>
            <p:ph type="sldNum" sz="quarter" idx="12"/>
          </p:nvPr>
        </p:nvSpPr>
        <p:spPr>
          <a:xfrm rot="20700000">
            <a:off x="7689850" y="5641975"/>
            <a:ext cx="1244600" cy="365125"/>
          </a:xfrm>
        </p:spPr>
        <p:txBody>
          <a:bodyPr/>
          <a:lstStyle>
            <a:lvl1pPr algn="l">
              <a:defRPr/>
            </a:lvl1pPr>
          </a:lstStyle>
          <a:p>
            <a:pPr>
              <a:defRPr/>
            </a:pPr>
            <a:fld id="{9D069102-BEA5-4494-8687-3F63157AE69C}" type="slidenum">
              <a:rPr lang="en-US"/>
              <a:pPr>
                <a:defRPr/>
              </a:pPr>
              <a:t>‹#›</a:t>
            </a:fld>
            <a:endParaRPr lang="en-US"/>
          </a:p>
        </p:txBody>
      </p:sp>
    </p:spTree>
    <p:extLst>
      <p:ext uri="{BB962C8B-B14F-4D97-AF65-F5344CB8AC3E}">
        <p14:creationId xmlns:p14="http://schemas.microsoft.com/office/powerpoint/2010/main" val="3885167305"/>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92100"/>
            <a:ext cx="8229600" cy="13843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905000"/>
            <a:ext cx="40386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05000"/>
            <a:ext cx="40386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pPr>
              <a:defRPr/>
            </a:pPr>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pPr>
              <a:defRPr/>
            </a:pPr>
            <a:fld id="{8E851703-EB9C-4233-91BD-1585E60B8A7F}" type="slidenum">
              <a:rPr lang="en-US"/>
              <a:pPr>
                <a:defRPr/>
              </a:pPr>
              <a:t>‹#›</a:t>
            </a:fld>
            <a:endParaRPr lang="en-US"/>
          </a:p>
        </p:txBody>
      </p:sp>
    </p:spTree>
    <p:extLst>
      <p:ext uri="{BB962C8B-B14F-4D97-AF65-F5344CB8AC3E}">
        <p14:creationId xmlns:p14="http://schemas.microsoft.com/office/powerpoint/2010/main" val="1515028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92100"/>
            <a:ext cx="8229600" cy="13843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905000"/>
            <a:ext cx="8229600" cy="4114800"/>
          </a:xfrm>
        </p:spPr>
        <p:txBody>
          <a:bodyPr/>
          <a:lstStyle/>
          <a:p>
            <a:pPr lvl="0"/>
            <a:endParaRPr lang="en-US" noProof="0"/>
          </a:p>
        </p:txBody>
      </p:sp>
      <p:sp>
        <p:nvSpPr>
          <p:cNvPr id="4" name="Date Placeholder 3"/>
          <p:cNvSpPr>
            <a:spLocks noGrp="1"/>
          </p:cNvSpPr>
          <p:nvPr>
            <p:ph type="dt" sz="half" idx="10"/>
          </p:nvPr>
        </p:nvSpPr>
        <p:spPr>
          <a:xfrm>
            <a:off x="457200" y="6245225"/>
            <a:ext cx="2133600" cy="476250"/>
          </a:xfrm>
        </p:spPr>
        <p:txBody>
          <a:bodyPr/>
          <a:lstStyle>
            <a:lvl1pPr>
              <a:defRPr/>
            </a:lvl1pPr>
          </a:lstStyle>
          <a:p>
            <a:pPr>
              <a:defRPr/>
            </a:pPr>
            <a:endParaRPr lang="en-US"/>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pPr>
              <a:defRPr/>
            </a:pPr>
            <a:fld id="{64942BAD-E26D-47DD-86E5-621F7FAF9497}" type="slidenum">
              <a:rPr lang="en-US"/>
              <a:pPr>
                <a:defRPr/>
              </a:pPr>
              <a:t>‹#›</a:t>
            </a:fld>
            <a:endParaRPr lang="en-US"/>
          </a:p>
        </p:txBody>
      </p:sp>
    </p:spTree>
    <p:extLst>
      <p:ext uri="{BB962C8B-B14F-4D97-AF65-F5344CB8AC3E}">
        <p14:creationId xmlns:p14="http://schemas.microsoft.com/office/powerpoint/2010/main" val="35961886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ounded Rectangle 8"/>
          <p:cNvSpPr/>
          <p:nvPr/>
        </p:nvSpPr>
        <p:spPr>
          <a:xfrm rot="907748">
            <a:off x="-865188" y="850900"/>
            <a:ext cx="3614738" cy="6151563"/>
          </a:xfrm>
          <a:custGeom>
            <a:avLst/>
            <a:gdLst/>
            <a:ahLst/>
            <a:cxnLst/>
            <a:rect l="l" t="t" r="r" b="b"/>
            <a:pathLst>
              <a:path w="3615441" h="6151724">
                <a:moveTo>
                  <a:pt x="0" y="0"/>
                </a:moveTo>
                <a:lnTo>
                  <a:pt x="3533351" y="0"/>
                </a:lnTo>
                <a:cubicBezTo>
                  <a:pt x="3578688" y="0"/>
                  <a:pt x="3615441" y="36753"/>
                  <a:pt x="3615441" y="82090"/>
                </a:cubicBezTo>
                <a:lnTo>
                  <a:pt x="3615441" y="5623909"/>
                </a:lnTo>
                <a:lnTo>
                  <a:pt x="1663219" y="6151724"/>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Rounded Rectangle 12"/>
          <p:cNvSpPr/>
          <p:nvPr/>
        </p:nvSpPr>
        <p:spPr>
          <a:xfrm rot="907748">
            <a:off x="17463" y="-511175"/>
            <a:ext cx="3735387" cy="1387475"/>
          </a:xfrm>
          <a:custGeom>
            <a:avLst/>
            <a:gdLst/>
            <a:ahLst/>
            <a:cxnLst/>
            <a:rect l="l" t="t" r="r" b="b"/>
            <a:pathLst>
              <a:path w="3735394" h="1387781">
                <a:moveTo>
                  <a:pt x="0" y="1009924"/>
                </a:moveTo>
                <a:lnTo>
                  <a:pt x="3735394" y="0"/>
                </a:lnTo>
                <a:lnTo>
                  <a:pt x="3735394" y="1305691"/>
                </a:lnTo>
                <a:cubicBezTo>
                  <a:pt x="3735394" y="1351028"/>
                  <a:pt x="3698641" y="1387781"/>
                  <a:pt x="3653304" y="1387781"/>
                </a:cubicBezTo>
                <a:lnTo>
                  <a:pt x="102160" y="1387781"/>
                </a:ln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ounded Rectangle 13"/>
          <p:cNvSpPr/>
          <p:nvPr/>
        </p:nvSpPr>
        <p:spPr>
          <a:xfrm rot="907748">
            <a:off x="2146300" y="6589713"/>
            <a:ext cx="1981200" cy="536575"/>
          </a:xfrm>
          <a:custGeom>
            <a:avLst/>
            <a:gdLst/>
            <a:ahLst/>
            <a:cxnLst/>
            <a:rect l="l" t="t" r="r" b="b"/>
            <a:pathLst>
              <a:path w="1981025" h="535602">
                <a:moveTo>
                  <a:pt x="50137" y="6451"/>
                </a:moveTo>
                <a:cubicBezTo>
                  <a:pt x="59958" y="2297"/>
                  <a:pt x="70756" y="0"/>
                  <a:pt x="82090" y="0"/>
                </a:cubicBezTo>
                <a:lnTo>
                  <a:pt x="1981025" y="0"/>
                </a:lnTo>
                <a:lnTo>
                  <a:pt x="0" y="535602"/>
                </a:lnTo>
                <a:lnTo>
                  <a:pt x="0" y="82090"/>
                </a:lnTo>
                <a:cubicBezTo>
                  <a:pt x="0" y="48087"/>
                  <a:pt x="20674" y="18913"/>
                  <a:pt x="50137" y="6451"/>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Rounded Rectangle 14"/>
          <p:cNvSpPr/>
          <p:nvPr/>
        </p:nvSpPr>
        <p:spPr>
          <a:xfrm rot="907748">
            <a:off x="3184525" y="-554038"/>
            <a:ext cx="6783388" cy="7826376"/>
          </a:xfrm>
          <a:custGeom>
            <a:avLst/>
            <a:gdLst/>
            <a:ahLst/>
            <a:cxnLst/>
            <a:rect l="l" t="t" r="r" b="b"/>
            <a:pathLst>
              <a:path w="6782931" h="7826540">
                <a:moveTo>
                  <a:pt x="0" y="1349945"/>
                </a:moveTo>
                <a:lnTo>
                  <a:pt x="4993024" y="0"/>
                </a:lnTo>
                <a:lnTo>
                  <a:pt x="6782931" y="6620302"/>
                </a:lnTo>
                <a:lnTo>
                  <a:pt x="2321435" y="7826540"/>
                </a:lnTo>
                <a:lnTo>
                  <a:pt x="82090" y="7826540"/>
                </a:lnTo>
                <a:cubicBezTo>
                  <a:pt x="36753" y="7826540"/>
                  <a:pt x="0" y="7789787"/>
                  <a:pt x="0" y="7744450"/>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rot="-4500000">
            <a:off x="-633894" y="2921988"/>
            <a:ext cx="5064953" cy="1695631"/>
          </a:xfrm>
        </p:spPr>
        <p:txBody>
          <a:bodyPr/>
          <a:lstStyle/>
          <a:p>
            <a:r>
              <a:rPr lang="en-US" smtClean="0"/>
              <a:t>Click to edit Master title style</a:t>
            </a:r>
            <a:endParaRPr lang="en-US"/>
          </a:p>
        </p:txBody>
      </p:sp>
      <p:sp>
        <p:nvSpPr>
          <p:cNvPr id="3" name="Content Placeholder 2"/>
          <p:cNvSpPr>
            <a:spLocks noGrp="1"/>
          </p:cNvSpPr>
          <p:nvPr>
            <p:ph idx="1"/>
          </p:nvPr>
        </p:nvSpPr>
        <p:spPr>
          <a:xfrm rot="900000">
            <a:off x="3479028" y="959716"/>
            <a:ext cx="4658735" cy="5077623"/>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3"/>
          <p:cNvSpPr>
            <a:spLocks noGrp="1"/>
          </p:cNvSpPr>
          <p:nvPr>
            <p:ph type="dt" sz="half" idx="10"/>
          </p:nvPr>
        </p:nvSpPr>
        <p:spPr>
          <a:xfrm rot="900000">
            <a:off x="1690688" y="608013"/>
            <a:ext cx="1789112" cy="365125"/>
          </a:xfrm>
        </p:spPr>
        <p:txBody>
          <a:bodyPr/>
          <a:lstStyle>
            <a:lvl1pPr>
              <a:defRPr/>
            </a:lvl1pPr>
          </a:lstStyle>
          <a:p>
            <a:pPr>
              <a:defRPr/>
            </a:pPr>
            <a:endParaRPr lang="en-US"/>
          </a:p>
        </p:txBody>
      </p:sp>
      <p:sp>
        <p:nvSpPr>
          <p:cNvPr id="9" name="Footer Placeholder 4"/>
          <p:cNvSpPr>
            <a:spLocks noGrp="1"/>
          </p:cNvSpPr>
          <p:nvPr>
            <p:ph type="ftr" sz="quarter" idx="11"/>
          </p:nvPr>
        </p:nvSpPr>
        <p:spPr>
          <a:xfrm rot="900000">
            <a:off x="3103563" y="6176963"/>
            <a:ext cx="2392362" cy="365125"/>
          </a:xfrm>
        </p:spPr>
        <p:txBody>
          <a:bodyPr/>
          <a:lstStyle>
            <a:lvl1pPr>
              <a:defRPr/>
            </a:lvl1pPr>
          </a:lstStyle>
          <a:p>
            <a:pPr>
              <a:defRPr/>
            </a:pPr>
            <a:endParaRPr lang="en-US"/>
          </a:p>
        </p:txBody>
      </p:sp>
      <p:sp>
        <p:nvSpPr>
          <p:cNvPr id="10" name="Slide Number Placeholder 5"/>
          <p:cNvSpPr>
            <a:spLocks noGrp="1"/>
          </p:cNvSpPr>
          <p:nvPr>
            <p:ph type="sldNum" sz="quarter" idx="12"/>
          </p:nvPr>
        </p:nvSpPr>
        <p:spPr>
          <a:xfrm rot="900000">
            <a:off x="1265238" y="300038"/>
            <a:ext cx="2287587" cy="365125"/>
          </a:xfrm>
        </p:spPr>
        <p:txBody>
          <a:bodyPr/>
          <a:lstStyle>
            <a:lvl1pPr>
              <a:defRPr/>
            </a:lvl1pPr>
          </a:lstStyle>
          <a:p>
            <a:pPr>
              <a:defRPr/>
            </a:pPr>
            <a:fld id="{1E4F8FE2-4234-4972-83C4-38C47B54074C}" type="slidenum">
              <a:rPr lang="en-US"/>
              <a:pPr>
                <a:defRPr/>
              </a:pPr>
              <a:t>‹#›</a:t>
            </a:fld>
            <a:endParaRPr lang="en-US"/>
          </a:p>
        </p:txBody>
      </p:sp>
    </p:spTree>
    <p:extLst>
      <p:ext uri="{BB962C8B-B14F-4D97-AF65-F5344CB8AC3E}">
        <p14:creationId xmlns:p14="http://schemas.microsoft.com/office/powerpoint/2010/main" val="1711355531"/>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ounded Rectangle 16"/>
          <p:cNvSpPr/>
          <p:nvPr/>
        </p:nvSpPr>
        <p:spPr>
          <a:xfrm rot="900000">
            <a:off x="-57150" y="-1017588"/>
            <a:ext cx="7412038" cy="3438526"/>
          </a:xfrm>
          <a:custGeom>
            <a:avLst/>
            <a:gdLst/>
            <a:ahLst/>
            <a:cxnLst/>
            <a:rect l="l" t="t" r="r" b="b"/>
            <a:pathLst>
              <a:path w="7411427" h="3438177">
                <a:moveTo>
                  <a:pt x="0" y="1985886"/>
                </a:moveTo>
                <a:lnTo>
                  <a:pt x="7411427" y="0"/>
                </a:lnTo>
                <a:lnTo>
                  <a:pt x="7411427" y="3356087"/>
                </a:lnTo>
                <a:cubicBezTo>
                  <a:pt x="7411427" y="3401424"/>
                  <a:pt x="7374674" y="3438177"/>
                  <a:pt x="7329337" y="3438177"/>
                </a:cubicBezTo>
                <a:lnTo>
                  <a:pt x="389140" y="3438177"/>
                </a:ln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Rounded Rectangle 17"/>
          <p:cNvSpPr/>
          <p:nvPr/>
        </p:nvSpPr>
        <p:spPr>
          <a:xfrm rot="900000">
            <a:off x="-776288" y="2417763"/>
            <a:ext cx="6997701" cy="5080000"/>
          </a:xfrm>
          <a:custGeom>
            <a:avLst/>
            <a:gdLst/>
            <a:ahLst/>
            <a:cxnLst/>
            <a:rect l="l" t="t" r="r" b="b"/>
            <a:pathLst>
              <a:path w="6998365" h="5080081">
                <a:moveTo>
                  <a:pt x="0" y="0"/>
                </a:moveTo>
                <a:lnTo>
                  <a:pt x="6916275" y="0"/>
                </a:lnTo>
                <a:cubicBezTo>
                  <a:pt x="6961612" y="0"/>
                  <a:pt x="6998365" y="36753"/>
                  <a:pt x="6998365" y="82090"/>
                </a:cubicBezTo>
                <a:lnTo>
                  <a:pt x="6998365" y="3569608"/>
                </a:lnTo>
                <a:lnTo>
                  <a:pt x="1361203" y="5080081"/>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ounded Rectangle 18"/>
          <p:cNvSpPr/>
          <p:nvPr/>
        </p:nvSpPr>
        <p:spPr>
          <a:xfrm rot="900000">
            <a:off x="6337300" y="3775075"/>
            <a:ext cx="3103563" cy="3544888"/>
          </a:xfrm>
          <a:custGeom>
            <a:avLst/>
            <a:gdLst/>
            <a:ahLst/>
            <a:cxnLst/>
            <a:rect l="l" t="t" r="r" b="b"/>
            <a:pathLst>
              <a:path w="3102275" h="3544033">
                <a:moveTo>
                  <a:pt x="50137" y="6451"/>
                </a:moveTo>
                <a:cubicBezTo>
                  <a:pt x="59958" y="2297"/>
                  <a:pt x="70756" y="0"/>
                  <a:pt x="82090" y="0"/>
                </a:cubicBezTo>
                <a:lnTo>
                  <a:pt x="2375388" y="0"/>
                </a:lnTo>
                <a:lnTo>
                  <a:pt x="3102275" y="2712781"/>
                </a:lnTo>
                <a:lnTo>
                  <a:pt x="0" y="3544033"/>
                </a:lnTo>
                <a:lnTo>
                  <a:pt x="0" y="82090"/>
                </a:lnTo>
                <a:cubicBezTo>
                  <a:pt x="0" y="48087"/>
                  <a:pt x="20673" y="18913"/>
                  <a:pt x="50137" y="6451"/>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 name="Rounded Rectangle 19"/>
          <p:cNvSpPr/>
          <p:nvPr/>
        </p:nvSpPr>
        <p:spPr>
          <a:xfrm rot="900000">
            <a:off x="7327900" y="-104775"/>
            <a:ext cx="2351088" cy="3821113"/>
          </a:xfrm>
          <a:custGeom>
            <a:avLst/>
            <a:gdLst/>
            <a:ahLst/>
            <a:cxnLst/>
            <a:rect l="l" t="t" r="r" b="b"/>
            <a:pathLst>
              <a:path w="2350627" h="3820866">
                <a:moveTo>
                  <a:pt x="1" y="355523"/>
                </a:moveTo>
                <a:lnTo>
                  <a:pt x="1326829" y="0"/>
                </a:lnTo>
                <a:lnTo>
                  <a:pt x="2350627" y="3820866"/>
                </a:lnTo>
                <a:lnTo>
                  <a:pt x="82091" y="3820866"/>
                </a:lnTo>
                <a:cubicBezTo>
                  <a:pt x="36754" y="3820866"/>
                  <a:pt x="1" y="3784113"/>
                  <a:pt x="0" y="3738776"/>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rot="900000">
            <a:off x="534986" y="2921829"/>
            <a:ext cx="5690855" cy="1570680"/>
          </a:xfrm>
        </p:spPr>
        <p:txBody>
          <a:bodyPr>
            <a:noAutofit/>
          </a:bodyPr>
          <a:lstStyle>
            <a:lvl1pPr algn="r">
              <a:defRPr sz="48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rot="900000">
            <a:off x="537849" y="4494201"/>
            <a:ext cx="5271544" cy="1500187"/>
          </a:xfrm>
        </p:spPr>
        <p:txBody>
          <a:bodyPr anchor="t"/>
          <a:lstStyle>
            <a:lvl1pPr marL="0" indent="0" algn="r">
              <a:buNone/>
              <a:defRPr sz="24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8" name="Date Placeholder 3"/>
          <p:cNvSpPr>
            <a:spLocks noGrp="1"/>
          </p:cNvSpPr>
          <p:nvPr>
            <p:ph type="dt" sz="half" idx="10"/>
          </p:nvPr>
        </p:nvSpPr>
        <p:spPr>
          <a:xfrm rot="900000">
            <a:off x="6878638" y="3760788"/>
            <a:ext cx="1524000" cy="365125"/>
          </a:xfrm>
        </p:spPr>
        <p:txBody>
          <a:bodyPr/>
          <a:lstStyle>
            <a:lvl1pPr algn="l">
              <a:defRPr/>
            </a:lvl1pPr>
          </a:lstStyle>
          <a:p>
            <a:pPr>
              <a:defRPr/>
            </a:pPr>
            <a:endParaRPr lang="en-US"/>
          </a:p>
        </p:txBody>
      </p:sp>
      <p:sp>
        <p:nvSpPr>
          <p:cNvPr id="9" name="Footer Placeholder 4"/>
          <p:cNvSpPr>
            <a:spLocks noGrp="1"/>
          </p:cNvSpPr>
          <p:nvPr>
            <p:ph type="ftr" sz="quarter" idx="11"/>
          </p:nvPr>
        </p:nvSpPr>
        <p:spPr>
          <a:xfrm rot="900000">
            <a:off x="7056438" y="3170238"/>
            <a:ext cx="1927225" cy="365125"/>
          </a:xfrm>
        </p:spPr>
        <p:txBody>
          <a:bodyPr/>
          <a:lstStyle>
            <a:lvl1pPr>
              <a:defRPr/>
            </a:lvl1pPr>
          </a:lstStyle>
          <a:p>
            <a:pPr>
              <a:defRPr/>
            </a:pPr>
            <a:endParaRPr lang="en-US"/>
          </a:p>
        </p:txBody>
      </p:sp>
      <p:sp>
        <p:nvSpPr>
          <p:cNvPr id="10" name="Slide Number Placeholder 5"/>
          <p:cNvSpPr>
            <a:spLocks noGrp="1"/>
          </p:cNvSpPr>
          <p:nvPr>
            <p:ph type="sldNum" sz="quarter" idx="12"/>
          </p:nvPr>
        </p:nvSpPr>
        <p:spPr>
          <a:xfrm rot="900000" flipH="1">
            <a:off x="7177088" y="2660650"/>
            <a:ext cx="682625" cy="365125"/>
          </a:xfrm>
        </p:spPr>
        <p:txBody>
          <a:bodyPr/>
          <a:lstStyle>
            <a:lvl1pPr algn="l">
              <a:defRPr/>
            </a:lvl1pPr>
          </a:lstStyle>
          <a:p>
            <a:pPr>
              <a:defRPr/>
            </a:pPr>
            <a:fld id="{0DD74554-2484-49EF-A4F0-3FBD21F61156}" type="slidenum">
              <a:rPr lang="en-US"/>
              <a:pPr>
                <a:defRPr/>
              </a:pPr>
              <a:t>‹#›</a:t>
            </a:fld>
            <a:endParaRPr lang="en-US"/>
          </a:p>
        </p:txBody>
      </p:sp>
    </p:spTree>
    <p:extLst>
      <p:ext uri="{BB962C8B-B14F-4D97-AF65-F5344CB8AC3E}">
        <p14:creationId xmlns:p14="http://schemas.microsoft.com/office/powerpoint/2010/main" val="4231960653"/>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Rounded Rectangle 16"/>
          <p:cNvSpPr/>
          <p:nvPr/>
        </p:nvSpPr>
        <p:spPr>
          <a:xfrm rot="20707748">
            <a:off x="-882650" y="-625475"/>
            <a:ext cx="7439025" cy="7343775"/>
          </a:xfrm>
          <a:custGeom>
            <a:avLst/>
            <a:gdLst/>
            <a:ahLst/>
            <a:cxnLst/>
            <a:rect l="l" t="t" r="r" b="b"/>
            <a:pathLst>
              <a:path w="7439907" h="7344599">
                <a:moveTo>
                  <a:pt x="1760047" y="0"/>
                </a:moveTo>
                <a:lnTo>
                  <a:pt x="7439906" y="1508202"/>
                </a:lnTo>
                <a:lnTo>
                  <a:pt x="7439907" y="7262509"/>
                </a:lnTo>
                <a:cubicBezTo>
                  <a:pt x="7439906" y="7307846"/>
                  <a:pt x="7403153" y="7344599"/>
                  <a:pt x="7357816" y="7344599"/>
                </a:cubicBezTo>
                <a:lnTo>
                  <a:pt x="2697558" y="7344599"/>
                </a:lnTo>
                <a:lnTo>
                  <a:pt x="0" y="6628303"/>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ounded Rectangle 17"/>
          <p:cNvSpPr/>
          <p:nvPr/>
        </p:nvSpPr>
        <p:spPr>
          <a:xfrm rot="20707748">
            <a:off x="3236913" y="6275388"/>
            <a:ext cx="4387850" cy="1165225"/>
          </a:xfrm>
          <a:custGeom>
            <a:avLst/>
            <a:gdLst/>
            <a:ahLst/>
            <a:cxnLst/>
            <a:rect l="l" t="t" r="r" b="b"/>
            <a:pathLst>
              <a:path w="4387395" h="1165008">
                <a:moveTo>
                  <a:pt x="4337258" y="6451"/>
                </a:moveTo>
                <a:cubicBezTo>
                  <a:pt x="4366722" y="18913"/>
                  <a:pt x="4387395" y="48087"/>
                  <a:pt x="4387395" y="82090"/>
                </a:cubicBezTo>
                <a:lnTo>
                  <a:pt x="4387395" y="1165008"/>
                </a:lnTo>
                <a:lnTo>
                  <a:pt x="0" y="0"/>
                </a:lnTo>
                <a:lnTo>
                  <a:pt x="4305305" y="0"/>
                </a:lnTo>
                <a:cubicBezTo>
                  <a:pt x="4316639" y="0"/>
                  <a:pt x="4327437" y="2297"/>
                  <a:pt x="4337258" y="6451"/>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Rounded Rectangle 18"/>
          <p:cNvSpPr/>
          <p:nvPr/>
        </p:nvSpPr>
        <p:spPr>
          <a:xfrm rot="20707748">
            <a:off x="7661275" y="5462588"/>
            <a:ext cx="1708150" cy="1535112"/>
          </a:xfrm>
          <a:custGeom>
            <a:avLst/>
            <a:gdLst/>
            <a:ahLst/>
            <a:cxnLst/>
            <a:rect l="l" t="t" r="r" b="b"/>
            <a:pathLst>
              <a:path w="1709024" h="1536003">
                <a:moveTo>
                  <a:pt x="1709024" y="0"/>
                </a:moveTo>
                <a:lnTo>
                  <a:pt x="1301161" y="1536003"/>
                </a:lnTo>
                <a:lnTo>
                  <a:pt x="0" y="1190500"/>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Rounded Rectangle 19"/>
          <p:cNvSpPr/>
          <p:nvPr/>
        </p:nvSpPr>
        <p:spPr>
          <a:xfrm rot="20707748">
            <a:off x="6667500" y="-490538"/>
            <a:ext cx="3065463" cy="5811838"/>
          </a:xfrm>
          <a:custGeom>
            <a:avLst/>
            <a:gdLst/>
            <a:ahLst/>
            <a:cxnLst/>
            <a:rect l="l" t="t" r="r" b="b"/>
            <a:pathLst>
              <a:path w="3064333" h="5811872">
                <a:moveTo>
                  <a:pt x="0" y="0"/>
                </a:moveTo>
                <a:lnTo>
                  <a:pt x="3064333" y="813688"/>
                </a:lnTo>
                <a:lnTo>
                  <a:pt x="1737140" y="5811872"/>
                </a:lnTo>
                <a:lnTo>
                  <a:pt x="82090" y="5811872"/>
                </a:lnTo>
                <a:cubicBezTo>
                  <a:pt x="36753" y="5811872"/>
                  <a:pt x="0" y="5775119"/>
                  <a:pt x="0" y="5729782"/>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rot="4500000">
            <a:off x="5171893" y="2231024"/>
            <a:ext cx="4820301" cy="1436159"/>
          </a:xfrm>
        </p:spPr>
        <p:txBody>
          <a:bodyPr/>
          <a:lstStyle/>
          <a:p>
            <a:r>
              <a:rPr lang="en-US" smtClean="0"/>
              <a:t>Click to edit Master title style</a:t>
            </a:r>
            <a:endParaRPr lang="en-US"/>
          </a:p>
        </p:txBody>
      </p:sp>
      <p:sp>
        <p:nvSpPr>
          <p:cNvPr id="3" name="Content Placeholder 2"/>
          <p:cNvSpPr>
            <a:spLocks noGrp="1"/>
          </p:cNvSpPr>
          <p:nvPr>
            <p:ph sz="half" idx="1"/>
          </p:nvPr>
        </p:nvSpPr>
        <p:spPr>
          <a:xfrm rot="-900000">
            <a:off x="1014439" y="1335061"/>
            <a:ext cx="2578608" cy="48398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rot="-900000">
            <a:off x="3701032" y="618005"/>
            <a:ext cx="2580010" cy="4837176"/>
          </a:xfrm>
        </p:spPr>
        <p:txBody>
          <a:bodyPr anchor="t"/>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Date Placeholder 4"/>
          <p:cNvSpPr>
            <a:spLocks noGrp="1"/>
          </p:cNvSpPr>
          <p:nvPr>
            <p:ph type="dt" sz="half" idx="10"/>
          </p:nvPr>
        </p:nvSpPr>
        <p:spPr>
          <a:xfrm rot="20700000">
            <a:off x="7756525" y="5888038"/>
            <a:ext cx="1241425" cy="365125"/>
          </a:xfrm>
        </p:spPr>
        <p:txBody>
          <a:bodyPr/>
          <a:lstStyle>
            <a:lvl1pPr algn="l">
              <a:defRPr/>
            </a:lvl1pPr>
          </a:lstStyle>
          <a:p>
            <a:pPr>
              <a:defRPr/>
            </a:pPr>
            <a:endParaRPr lang="en-US"/>
          </a:p>
        </p:txBody>
      </p:sp>
      <p:sp>
        <p:nvSpPr>
          <p:cNvPr id="10" name="Footer Placeholder 5"/>
          <p:cNvSpPr>
            <a:spLocks noGrp="1"/>
          </p:cNvSpPr>
          <p:nvPr>
            <p:ph type="ftr" sz="quarter" idx="11"/>
          </p:nvPr>
        </p:nvSpPr>
        <p:spPr>
          <a:xfrm rot="20700000">
            <a:off x="4054475" y="5494338"/>
            <a:ext cx="3124200" cy="365125"/>
          </a:xfrm>
        </p:spPr>
        <p:txBody>
          <a:bodyPr/>
          <a:lstStyle>
            <a:lvl1pPr algn="r">
              <a:defRPr/>
            </a:lvl1pPr>
          </a:lstStyle>
          <a:p>
            <a:pPr>
              <a:defRPr/>
            </a:pPr>
            <a:endParaRPr lang="en-US"/>
          </a:p>
        </p:txBody>
      </p:sp>
      <p:sp>
        <p:nvSpPr>
          <p:cNvPr id="11" name="Slide Number Placeholder 6"/>
          <p:cNvSpPr>
            <a:spLocks noGrp="1"/>
          </p:cNvSpPr>
          <p:nvPr>
            <p:ph type="sldNum" sz="quarter" idx="12"/>
          </p:nvPr>
        </p:nvSpPr>
        <p:spPr>
          <a:xfrm rot="20700000">
            <a:off x="7689850" y="5643563"/>
            <a:ext cx="1241425" cy="365125"/>
          </a:xfrm>
        </p:spPr>
        <p:txBody>
          <a:bodyPr/>
          <a:lstStyle>
            <a:lvl1pPr algn="l">
              <a:defRPr/>
            </a:lvl1pPr>
          </a:lstStyle>
          <a:p>
            <a:pPr>
              <a:defRPr/>
            </a:pPr>
            <a:fld id="{8510032B-54EC-457A-9C67-D78430699AE6}" type="slidenum">
              <a:rPr lang="en-US"/>
              <a:pPr>
                <a:defRPr/>
              </a:pPr>
              <a:t>‹#›</a:t>
            </a:fld>
            <a:endParaRPr lang="en-US"/>
          </a:p>
        </p:txBody>
      </p:sp>
    </p:spTree>
    <p:extLst>
      <p:ext uri="{BB962C8B-B14F-4D97-AF65-F5344CB8AC3E}">
        <p14:creationId xmlns:p14="http://schemas.microsoft.com/office/powerpoint/2010/main" val="717470907"/>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Rounded Rectangle 52"/>
          <p:cNvSpPr/>
          <p:nvPr/>
        </p:nvSpPr>
        <p:spPr>
          <a:xfrm rot="20707748">
            <a:off x="-882650" y="-625475"/>
            <a:ext cx="7439025" cy="7343775"/>
          </a:xfrm>
          <a:custGeom>
            <a:avLst/>
            <a:gdLst/>
            <a:ahLst/>
            <a:cxnLst/>
            <a:rect l="l" t="t" r="r" b="b"/>
            <a:pathLst>
              <a:path w="7439907" h="7344599">
                <a:moveTo>
                  <a:pt x="1760047" y="0"/>
                </a:moveTo>
                <a:lnTo>
                  <a:pt x="7439906" y="1508202"/>
                </a:lnTo>
                <a:lnTo>
                  <a:pt x="7439907" y="7262509"/>
                </a:lnTo>
                <a:cubicBezTo>
                  <a:pt x="7439906" y="7307846"/>
                  <a:pt x="7403153" y="7344599"/>
                  <a:pt x="7357816" y="7344599"/>
                </a:cubicBezTo>
                <a:lnTo>
                  <a:pt x="2697558" y="7344599"/>
                </a:lnTo>
                <a:lnTo>
                  <a:pt x="0" y="6628303"/>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Rounded Rectangle 53"/>
          <p:cNvSpPr/>
          <p:nvPr/>
        </p:nvSpPr>
        <p:spPr>
          <a:xfrm rot="20707748">
            <a:off x="3236913" y="6275388"/>
            <a:ext cx="4387850" cy="1165225"/>
          </a:xfrm>
          <a:custGeom>
            <a:avLst/>
            <a:gdLst/>
            <a:ahLst/>
            <a:cxnLst/>
            <a:rect l="l" t="t" r="r" b="b"/>
            <a:pathLst>
              <a:path w="4387395" h="1165008">
                <a:moveTo>
                  <a:pt x="4337258" y="6451"/>
                </a:moveTo>
                <a:cubicBezTo>
                  <a:pt x="4366722" y="18913"/>
                  <a:pt x="4387395" y="48087"/>
                  <a:pt x="4387395" y="82090"/>
                </a:cubicBezTo>
                <a:lnTo>
                  <a:pt x="4387395" y="1165008"/>
                </a:lnTo>
                <a:lnTo>
                  <a:pt x="0" y="0"/>
                </a:lnTo>
                <a:lnTo>
                  <a:pt x="4305305" y="0"/>
                </a:lnTo>
                <a:cubicBezTo>
                  <a:pt x="4316639" y="0"/>
                  <a:pt x="4327437" y="2297"/>
                  <a:pt x="4337258" y="6451"/>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Rounded Rectangle 54"/>
          <p:cNvSpPr/>
          <p:nvPr/>
        </p:nvSpPr>
        <p:spPr>
          <a:xfrm rot="20707748">
            <a:off x="7661275" y="5462588"/>
            <a:ext cx="1708150" cy="1535112"/>
          </a:xfrm>
          <a:custGeom>
            <a:avLst/>
            <a:gdLst/>
            <a:ahLst/>
            <a:cxnLst/>
            <a:rect l="l" t="t" r="r" b="b"/>
            <a:pathLst>
              <a:path w="1709024" h="1536003">
                <a:moveTo>
                  <a:pt x="1709024" y="0"/>
                </a:moveTo>
                <a:lnTo>
                  <a:pt x="1301161" y="1536003"/>
                </a:lnTo>
                <a:lnTo>
                  <a:pt x="0" y="1190500"/>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Rounded Rectangle 55"/>
          <p:cNvSpPr/>
          <p:nvPr/>
        </p:nvSpPr>
        <p:spPr>
          <a:xfrm rot="20707748">
            <a:off x="6667500" y="-490538"/>
            <a:ext cx="3065463" cy="5811838"/>
          </a:xfrm>
          <a:custGeom>
            <a:avLst/>
            <a:gdLst/>
            <a:ahLst/>
            <a:cxnLst/>
            <a:rect l="l" t="t" r="r" b="b"/>
            <a:pathLst>
              <a:path w="3064333" h="5811872">
                <a:moveTo>
                  <a:pt x="0" y="0"/>
                </a:moveTo>
                <a:lnTo>
                  <a:pt x="3064333" y="813688"/>
                </a:lnTo>
                <a:lnTo>
                  <a:pt x="1737140" y="5811872"/>
                </a:lnTo>
                <a:lnTo>
                  <a:pt x="82090" y="5811872"/>
                </a:lnTo>
                <a:cubicBezTo>
                  <a:pt x="36753" y="5811872"/>
                  <a:pt x="0" y="5775119"/>
                  <a:pt x="0" y="5729782"/>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rot="4500000">
            <a:off x="5175504" y="2231136"/>
            <a:ext cx="4818888" cy="1435608"/>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rot="-900000">
            <a:off x="854761" y="1406870"/>
            <a:ext cx="2213148" cy="759866"/>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rot="-900000">
            <a:off x="1120518" y="2227895"/>
            <a:ext cx="2578608" cy="39387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rot="-900000">
            <a:off x="3535709" y="687503"/>
            <a:ext cx="2214753" cy="753043"/>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rot="-900000">
            <a:off x="3808498" y="1495882"/>
            <a:ext cx="2578608" cy="395590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Date Placeholder 6"/>
          <p:cNvSpPr>
            <a:spLocks noGrp="1"/>
          </p:cNvSpPr>
          <p:nvPr>
            <p:ph type="dt" sz="half" idx="10"/>
          </p:nvPr>
        </p:nvSpPr>
        <p:spPr>
          <a:xfrm rot="20700000">
            <a:off x="7753350" y="5888038"/>
            <a:ext cx="1244600" cy="365125"/>
          </a:xfrm>
        </p:spPr>
        <p:txBody>
          <a:bodyPr/>
          <a:lstStyle>
            <a:lvl1pPr algn="l">
              <a:defRPr/>
            </a:lvl1pPr>
          </a:lstStyle>
          <a:p>
            <a:pPr>
              <a:defRPr/>
            </a:pPr>
            <a:endParaRPr lang="en-US"/>
          </a:p>
        </p:txBody>
      </p:sp>
      <p:sp>
        <p:nvSpPr>
          <p:cNvPr id="12" name="Footer Placeholder 7"/>
          <p:cNvSpPr>
            <a:spLocks noGrp="1"/>
          </p:cNvSpPr>
          <p:nvPr>
            <p:ph type="ftr" sz="quarter" idx="11"/>
          </p:nvPr>
        </p:nvSpPr>
        <p:spPr>
          <a:xfrm rot="20700000">
            <a:off x="4051300" y="5495925"/>
            <a:ext cx="3124200" cy="365125"/>
          </a:xfrm>
        </p:spPr>
        <p:txBody>
          <a:bodyPr/>
          <a:lstStyle>
            <a:lvl1pPr algn="r">
              <a:defRPr/>
            </a:lvl1pPr>
          </a:lstStyle>
          <a:p>
            <a:pPr>
              <a:defRPr/>
            </a:pPr>
            <a:endParaRPr lang="en-US"/>
          </a:p>
        </p:txBody>
      </p:sp>
      <p:sp>
        <p:nvSpPr>
          <p:cNvPr id="13" name="Slide Number Placeholder 8"/>
          <p:cNvSpPr>
            <a:spLocks noGrp="1"/>
          </p:cNvSpPr>
          <p:nvPr>
            <p:ph type="sldNum" sz="quarter" idx="12"/>
          </p:nvPr>
        </p:nvSpPr>
        <p:spPr>
          <a:xfrm rot="20700000">
            <a:off x="7689850" y="5641975"/>
            <a:ext cx="1244600" cy="365125"/>
          </a:xfrm>
        </p:spPr>
        <p:txBody>
          <a:bodyPr/>
          <a:lstStyle>
            <a:lvl1pPr algn="l">
              <a:defRPr/>
            </a:lvl1pPr>
          </a:lstStyle>
          <a:p>
            <a:pPr>
              <a:defRPr/>
            </a:pPr>
            <a:fld id="{9CBDB92C-3D34-49F9-AC7F-FEB576239AFF}" type="slidenum">
              <a:rPr lang="en-US"/>
              <a:pPr>
                <a:defRPr/>
              </a:pPr>
              <a:t>‹#›</a:t>
            </a:fld>
            <a:endParaRPr lang="en-US"/>
          </a:p>
        </p:txBody>
      </p:sp>
    </p:spTree>
    <p:extLst>
      <p:ext uri="{BB962C8B-B14F-4D97-AF65-F5344CB8AC3E}">
        <p14:creationId xmlns:p14="http://schemas.microsoft.com/office/powerpoint/2010/main" val="3952917159"/>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Rounded Rectangle 20"/>
          <p:cNvSpPr/>
          <p:nvPr/>
        </p:nvSpPr>
        <p:spPr>
          <a:xfrm rot="907748">
            <a:off x="-865188" y="850900"/>
            <a:ext cx="3614738" cy="6151563"/>
          </a:xfrm>
          <a:custGeom>
            <a:avLst/>
            <a:gdLst/>
            <a:ahLst/>
            <a:cxnLst/>
            <a:rect l="l" t="t" r="r" b="b"/>
            <a:pathLst>
              <a:path w="3615441" h="6151724">
                <a:moveTo>
                  <a:pt x="0" y="0"/>
                </a:moveTo>
                <a:lnTo>
                  <a:pt x="3533351" y="0"/>
                </a:lnTo>
                <a:cubicBezTo>
                  <a:pt x="3578688" y="0"/>
                  <a:pt x="3615441" y="36753"/>
                  <a:pt x="3615441" y="82090"/>
                </a:cubicBezTo>
                <a:lnTo>
                  <a:pt x="3615441" y="5623909"/>
                </a:lnTo>
                <a:lnTo>
                  <a:pt x="1663219" y="6151724"/>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 name="Rounded Rectangle 21"/>
          <p:cNvSpPr/>
          <p:nvPr/>
        </p:nvSpPr>
        <p:spPr>
          <a:xfrm rot="907748">
            <a:off x="17463" y="-511175"/>
            <a:ext cx="3735387" cy="1387475"/>
          </a:xfrm>
          <a:custGeom>
            <a:avLst/>
            <a:gdLst/>
            <a:ahLst/>
            <a:cxnLst/>
            <a:rect l="l" t="t" r="r" b="b"/>
            <a:pathLst>
              <a:path w="3735394" h="1387781">
                <a:moveTo>
                  <a:pt x="0" y="1009924"/>
                </a:moveTo>
                <a:lnTo>
                  <a:pt x="3735394" y="0"/>
                </a:lnTo>
                <a:lnTo>
                  <a:pt x="3735394" y="1305691"/>
                </a:lnTo>
                <a:cubicBezTo>
                  <a:pt x="3735394" y="1351028"/>
                  <a:pt x="3698641" y="1387781"/>
                  <a:pt x="3653304" y="1387781"/>
                </a:cubicBezTo>
                <a:lnTo>
                  <a:pt x="102160" y="1387781"/>
                </a:ln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Rounded Rectangle 22"/>
          <p:cNvSpPr/>
          <p:nvPr/>
        </p:nvSpPr>
        <p:spPr>
          <a:xfrm rot="907748">
            <a:off x="2146300" y="6589713"/>
            <a:ext cx="1981200" cy="536575"/>
          </a:xfrm>
          <a:custGeom>
            <a:avLst/>
            <a:gdLst/>
            <a:ahLst/>
            <a:cxnLst/>
            <a:rect l="l" t="t" r="r" b="b"/>
            <a:pathLst>
              <a:path w="1981025" h="535602">
                <a:moveTo>
                  <a:pt x="50137" y="6451"/>
                </a:moveTo>
                <a:cubicBezTo>
                  <a:pt x="59958" y="2297"/>
                  <a:pt x="70756" y="0"/>
                  <a:pt x="82090" y="0"/>
                </a:cubicBezTo>
                <a:lnTo>
                  <a:pt x="1981025" y="0"/>
                </a:lnTo>
                <a:lnTo>
                  <a:pt x="0" y="535602"/>
                </a:lnTo>
                <a:lnTo>
                  <a:pt x="0" y="82090"/>
                </a:lnTo>
                <a:cubicBezTo>
                  <a:pt x="0" y="48087"/>
                  <a:pt x="20674" y="18913"/>
                  <a:pt x="50137" y="6451"/>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ounded Rectangle 23"/>
          <p:cNvSpPr/>
          <p:nvPr/>
        </p:nvSpPr>
        <p:spPr>
          <a:xfrm rot="907748">
            <a:off x="3184525" y="-554038"/>
            <a:ext cx="6783388" cy="7826376"/>
          </a:xfrm>
          <a:custGeom>
            <a:avLst/>
            <a:gdLst/>
            <a:ahLst/>
            <a:cxnLst/>
            <a:rect l="l" t="t" r="r" b="b"/>
            <a:pathLst>
              <a:path w="6782931" h="7826540">
                <a:moveTo>
                  <a:pt x="0" y="1349945"/>
                </a:moveTo>
                <a:lnTo>
                  <a:pt x="4993024" y="0"/>
                </a:lnTo>
                <a:lnTo>
                  <a:pt x="6782931" y="6620302"/>
                </a:lnTo>
                <a:lnTo>
                  <a:pt x="2321435" y="7826540"/>
                </a:lnTo>
                <a:lnTo>
                  <a:pt x="82090" y="7826540"/>
                </a:lnTo>
                <a:cubicBezTo>
                  <a:pt x="36753" y="7826540"/>
                  <a:pt x="0" y="7789787"/>
                  <a:pt x="0" y="7744450"/>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rot="-4500000">
            <a:off x="-630936" y="2926080"/>
            <a:ext cx="5065776" cy="1691640"/>
          </a:xfrm>
        </p:spPr>
        <p:txBody>
          <a:bodyPr/>
          <a:lstStyle/>
          <a:p>
            <a:r>
              <a:rPr lang="en-US" smtClean="0"/>
              <a:t>Click to edit Master title style</a:t>
            </a:r>
            <a:endParaRPr lang="en-US"/>
          </a:p>
        </p:txBody>
      </p:sp>
      <p:sp>
        <p:nvSpPr>
          <p:cNvPr id="7" name="Date Placeholder 2"/>
          <p:cNvSpPr>
            <a:spLocks noGrp="1"/>
          </p:cNvSpPr>
          <p:nvPr>
            <p:ph type="dt" sz="half" idx="10"/>
          </p:nvPr>
        </p:nvSpPr>
        <p:spPr>
          <a:xfrm rot="900000">
            <a:off x="1692275" y="612775"/>
            <a:ext cx="1792288" cy="365125"/>
          </a:xfrm>
        </p:spPr>
        <p:txBody>
          <a:bodyPr/>
          <a:lstStyle>
            <a:lvl1pPr>
              <a:defRPr/>
            </a:lvl1pPr>
          </a:lstStyle>
          <a:p>
            <a:pPr>
              <a:defRPr/>
            </a:pPr>
            <a:endParaRPr lang="en-US"/>
          </a:p>
        </p:txBody>
      </p:sp>
      <p:sp>
        <p:nvSpPr>
          <p:cNvPr id="8" name="Footer Placeholder 3"/>
          <p:cNvSpPr>
            <a:spLocks noGrp="1"/>
          </p:cNvSpPr>
          <p:nvPr>
            <p:ph type="ftr" sz="quarter" idx="11"/>
          </p:nvPr>
        </p:nvSpPr>
        <p:spPr>
          <a:xfrm rot="900000">
            <a:off x="2493963" y="6100763"/>
            <a:ext cx="3051175" cy="365125"/>
          </a:xfrm>
        </p:spPr>
        <p:txBody>
          <a:bodyPr/>
          <a:lstStyle>
            <a:lvl1pPr>
              <a:defRPr/>
            </a:lvl1pPr>
          </a:lstStyle>
          <a:p>
            <a:pPr>
              <a:defRPr/>
            </a:pPr>
            <a:endParaRPr lang="en-US"/>
          </a:p>
        </p:txBody>
      </p:sp>
      <p:sp>
        <p:nvSpPr>
          <p:cNvPr id="9" name="Slide Number Placeholder 4"/>
          <p:cNvSpPr>
            <a:spLocks noGrp="1"/>
          </p:cNvSpPr>
          <p:nvPr>
            <p:ph type="sldNum" sz="quarter" idx="12"/>
          </p:nvPr>
        </p:nvSpPr>
        <p:spPr>
          <a:xfrm rot="900000">
            <a:off x="1262063" y="301625"/>
            <a:ext cx="2286000" cy="365125"/>
          </a:xfrm>
        </p:spPr>
        <p:txBody>
          <a:bodyPr/>
          <a:lstStyle>
            <a:lvl1pPr>
              <a:defRPr/>
            </a:lvl1pPr>
          </a:lstStyle>
          <a:p>
            <a:pPr>
              <a:defRPr/>
            </a:pPr>
            <a:fld id="{E6C66967-D7F2-41DC-B1A8-8A735C1B52D7}" type="slidenum">
              <a:rPr lang="en-US"/>
              <a:pPr>
                <a:defRPr/>
              </a:pPr>
              <a:t>‹#›</a:t>
            </a:fld>
            <a:endParaRPr lang="en-US"/>
          </a:p>
        </p:txBody>
      </p:sp>
    </p:spTree>
    <p:extLst>
      <p:ext uri="{BB962C8B-B14F-4D97-AF65-F5344CB8AC3E}">
        <p14:creationId xmlns:p14="http://schemas.microsoft.com/office/powerpoint/2010/main" val="1951071441"/>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ounded Rectangle 11"/>
          <p:cNvSpPr/>
          <p:nvPr/>
        </p:nvSpPr>
        <p:spPr>
          <a:xfrm rot="900000">
            <a:off x="-371475" y="-1217613"/>
            <a:ext cx="8577263" cy="6343651"/>
          </a:xfrm>
          <a:custGeom>
            <a:avLst/>
            <a:gdLst/>
            <a:ahLst/>
            <a:cxnLst/>
            <a:rect l="l" t="t" r="r" b="b"/>
            <a:pathLst>
              <a:path w="8577953" h="6344114">
                <a:moveTo>
                  <a:pt x="0" y="2298455"/>
                </a:moveTo>
                <a:lnTo>
                  <a:pt x="8577953" y="0"/>
                </a:lnTo>
                <a:lnTo>
                  <a:pt x="8577953" y="6262024"/>
                </a:lnTo>
                <a:cubicBezTo>
                  <a:pt x="8577953" y="6307361"/>
                  <a:pt x="8541200" y="6344113"/>
                  <a:pt x="8495863" y="6344113"/>
                </a:cubicBezTo>
                <a:lnTo>
                  <a:pt x="1084031" y="6344114"/>
                </a:ln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Rounded Rectangle 12"/>
          <p:cNvSpPr/>
          <p:nvPr/>
        </p:nvSpPr>
        <p:spPr>
          <a:xfrm rot="900000">
            <a:off x="-449263" y="5208588"/>
            <a:ext cx="7470776" cy="2486025"/>
          </a:xfrm>
          <a:custGeom>
            <a:avLst/>
            <a:gdLst/>
            <a:ahLst/>
            <a:cxnLst/>
            <a:rect l="l" t="t" r="r" b="b"/>
            <a:pathLst>
              <a:path w="7470000" h="2486713">
                <a:moveTo>
                  <a:pt x="0" y="0"/>
                </a:moveTo>
                <a:lnTo>
                  <a:pt x="7387910" y="0"/>
                </a:lnTo>
                <a:cubicBezTo>
                  <a:pt x="7433247" y="0"/>
                  <a:pt x="7470000" y="36753"/>
                  <a:pt x="7470000" y="82090"/>
                </a:cubicBezTo>
                <a:lnTo>
                  <a:pt x="7470000" y="663670"/>
                </a:lnTo>
                <a:lnTo>
                  <a:pt x="666313" y="2486713"/>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 name="Rounded Rectangle 13"/>
          <p:cNvSpPr/>
          <p:nvPr/>
        </p:nvSpPr>
        <p:spPr>
          <a:xfrm rot="900000">
            <a:off x="7192963" y="6483350"/>
            <a:ext cx="1931987" cy="635000"/>
          </a:xfrm>
          <a:custGeom>
            <a:avLst/>
            <a:gdLst/>
            <a:ahLst/>
            <a:cxnLst/>
            <a:rect l="l" t="t" r="r" b="b"/>
            <a:pathLst>
              <a:path w="1932834" h="635630">
                <a:moveTo>
                  <a:pt x="50137" y="6451"/>
                </a:moveTo>
                <a:cubicBezTo>
                  <a:pt x="59958" y="2297"/>
                  <a:pt x="70756" y="0"/>
                  <a:pt x="82090" y="0"/>
                </a:cubicBezTo>
                <a:lnTo>
                  <a:pt x="1901288" y="0"/>
                </a:lnTo>
                <a:lnTo>
                  <a:pt x="1932834" y="117729"/>
                </a:lnTo>
                <a:lnTo>
                  <a:pt x="0" y="635630"/>
                </a:lnTo>
                <a:lnTo>
                  <a:pt x="0" y="82090"/>
                </a:lnTo>
                <a:cubicBezTo>
                  <a:pt x="0" y="48087"/>
                  <a:pt x="20673" y="18913"/>
                  <a:pt x="50137" y="6451"/>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5" name="Rounded Rectangle 14"/>
          <p:cNvSpPr/>
          <p:nvPr/>
        </p:nvSpPr>
        <p:spPr>
          <a:xfrm rot="900000">
            <a:off x="8126413" y="92075"/>
            <a:ext cx="1879600" cy="6415088"/>
          </a:xfrm>
          <a:custGeom>
            <a:avLst/>
            <a:gdLst/>
            <a:ahLst/>
            <a:cxnLst/>
            <a:rect l="l" t="t" r="r" b="b"/>
            <a:pathLst>
              <a:path w="1878991" h="6414233">
                <a:moveTo>
                  <a:pt x="0" y="42953"/>
                </a:moveTo>
                <a:lnTo>
                  <a:pt x="160303" y="0"/>
                </a:lnTo>
                <a:lnTo>
                  <a:pt x="1878991" y="6414233"/>
                </a:lnTo>
                <a:lnTo>
                  <a:pt x="82090" y="6414233"/>
                </a:lnTo>
                <a:cubicBezTo>
                  <a:pt x="36753" y="6414233"/>
                  <a:pt x="0" y="6377480"/>
                  <a:pt x="0" y="6332143"/>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Date Placeholder 1"/>
          <p:cNvSpPr>
            <a:spLocks noGrp="1"/>
          </p:cNvSpPr>
          <p:nvPr>
            <p:ph type="dt" sz="half" idx="10"/>
          </p:nvPr>
        </p:nvSpPr>
        <p:spPr>
          <a:xfrm rot="900000">
            <a:off x="7521575" y="5927725"/>
            <a:ext cx="1524000" cy="365125"/>
          </a:xfrm>
        </p:spPr>
        <p:txBody>
          <a:bodyPr/>
          <a:lstStyle>
            <a:lvl1pPr algn="l">
              <a:defRPr/>
            </a:lvl1pPr>
          </a:lstStyle>
          <a:p>
            <a:pPr>
              <a:defRPr/>
            </a:pPr>
            <a:endParaRPr lang="en-US"/>
          </a:p>
        </p:txBody>
      </p:sp>
      <p:sp>
        <p:nvSpPr>
          <p:cNvPr id="7" name="Footer Placeholder 2"/>
          <p:cNvSpPr>
            <a:spLocks noGrp="1"/>
          </p:cNvSpPr>
          <p:nvPr>
            <p:ph type="ftr" sz="quarter" idx="11"/>
          </p:nvPr>
        </p:nvSpPr>
        <p:spPr>
          <a:xfrm rot="900000">
            <a:off x="3892550" y="5988050"/>
            <a:ext cx="3124200" cy="293688"/>
          </a:xfrm>
        </p:spPr>
        <p:txBody>
          <a:bodyPr/>
          <a:lstStyle>
            <a:lvl1pPr algn="r">
              <a:defRPr/>
            </a:lvl1pPr>
          </a:lstStyle>
          <a:p>
            <a:pPr>
              <a:defRPr/>
            </a:pPr>
            <a:endParaRPr lang="en-US"/>
          </a:p>
        </p:txBody>
      </p:sp>
      <p:sp>
        <p:nvSpPr>
          <p:cNvPr id="8" name="Slide Number Placeholder 3"/>
          <p:cNvSpPr>
            <a:spLocks noGrp="1"/>
          </p:cNvSpPr>
          <p:nvPr>
            <p:ph type="sldNum" sz="quarter" idx="12"/>
          </p:nvPr>
        </p:nvSpPr>
        <p:spPr>
          <a:xfrm rot="900000">
            <a:off x="7599363" y="5570538"/>
            <a:ext cx="715962" cy="365125"/>
          </a:xfrm>
        </p:spPr>
        <p:txBody>
          <a:bodyPr/>
          <a:lstStyle>
            <a:lvl1pPr algn="l">
              <a:defRPr/>
            </a:lvl1pPr>
          </a:lstStyle>
          <a:p>
            <a:pPr>
              <a:defRPr/>
            </a:pPr>
            <a:fld id="{3E9A369B-C8A6-4FE4-837B-A2B5C803117E}" type="slidenum">
              <a:rPr lang="en-US"/>
              <a:pPr>
                <a:defRPr/>
              </a:pPr>
              <a:t>‹#›</a:t>
            </a:fld>
            <a:endParaRPr lang="en-US"/>
          </a:p>
        </p:txBody>
      </p:sp>
    </p:spTree>
    <p:extLst>
      <p:ext uri="{BB962C8B-B14F-4D97-AF65-F5344CB8AC3E}">
        <p14:creationId xmlns:p14="http://schemas.microsoft.com/office/powerpoint/2010/main" val="3258992579"/>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ounded Rectangle 12"/>
          <p:cNvSpPr/>
          <p:nvPr/>
        </p:nvSpPr>
        <p:spPr>
          <a:xfrm rot="20707748">
            <a:off x="-896938" y="-623888"/>
            <a:ext cx="7286626" cy="6040438"/>
          </a:xfrm>
          <a:custGeom>
            <a:avLst/>
            <a:gdLst/>
            <a:ahLst/>
            <a:cxnLst/>
            <a:rect l="l" t="t" r="r" b="b"/>
            <a:pathLst>
              <a:path w="7286946" h="6041338">
                <a:moveTo>
                  <a:pt x="1604186" y="0"/>
                </a:moveTo>
                <a:lnTo>
                  <a:pt x="7286946" y="1508972"/>
                </a:lnTo>
                <a:lnTo>
                  <a:pt x="7286946" y="5959247"/>
                </a:lnTo>
                <a:cubicBezTo>
                  <a:pt x="7286946" y="6004584"/>
                  <a:pt x="7250193" y="6041337"/>
                  <a:pt x="7204856" y="6041337"/>
                </a:cubicBezTo>
                <a:lnTo>
                  <a:pt x="0" y="6041338"/>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ounded Rectangle 13"/>
          <p:cNvSpPr/>
          <p:nvPr/>
        </p:nvSpPr>
        <p:spPr>
          <a:xfrm rot="20707748">
            <a:off x="65088" y="5378450"/>
            <a:ext cx="7442200" cy="2476500"/>
          </a:xfrm>
          <a:custGeom>
            <a:avLst/>
            <a:gdLst/>
            <a:ahLst/>
            <a:cxnLst/>
            <a:rect l="l" t="t" r="r" b="b"/>
            <a:pathLst>
              <a:path w="7443151" h="2476431">
                <a:moveTo>
                  <a:pt x="7393013" y="6452"/>
                </a:moveTo>
                <a:cubicBezTo>
                  <a:pt x="7422477" y="18914"/>
                  <a:pt x="7443150" y="48087"/>
                  <a:pt x="7443150" y="82090"/>
                </a:cubicBezTo>
                <a:lnTo>
                  <a:pt x="7443151" y="2476431"/>
                </a:lnTo>
                <a:lnTo>
                  <a:pt x="0" y="500014"/>
                </a:lnTo>
                <a:lnTo>
                  <a:pt x="132771" y="1"/>
                </a:lnTo>
                <a:lnTo>
                  <a:pt x="7361060" y="1"/>
                </a:lnTo>
                <a:cubicBezTo>
                  <a:pt x="7372394" y="0"/>
                  <a:pt x="7383192" y="2298"/>
                  <a:pt x="7393013" y="6452"/>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Rounded Rectangle 14"/>
          <p:cNvSpPr/>
          <p:nvPr/>
        </p:nvSpPr>
        <p:spPr>
          <a:xfrm rot="20707748">
            <a:off x="7661275" y="5459413"/>
            <a:ext cx="1708150" cy="1538287"/>
          </a:xfrm>
          <a:custGeom>
            <a:avLst/>
            <a:gdLst/>
            <a:ahLst/>
            <a:cxnLst/>
            <a:rect l="l" t="t" r="r" b="b"/>
            <a:pathLst>
              <a:path w="1709023" h="1538302">
                <a:moveTo>
                  <a:pt x="1709023" y="0"/>
                </a:moveTo>
                <a:lnTo>
                  <a:pt x="1300550" y="1538302"/>
                </a:lnTo>
                <a:lnTo>
                  <a:pt x="0" y="1192960"/>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Rounded Rectangle 15"/>
          <p:cNvSpPr/>
          <p:nvPr/>
        </p:nvSpPr>
        <p:spPr>
          <a:xfrm rot="20707748">
            <a:off x="6673850" y="-490538"/>
            <a:ext cx="3059113" cy="5810251"/>
          </a:xfrm>
          <a:custGeom>
            <a:avLst/>
            <a:gdLst/>
            <a:ahLst/>
            <a:cxnLst/>
            <a:rect l="l" t="t" r="r" b="b"/>
            <a:pathLst>
              <a:path w="3059119" h="5809409">
                <a:moveTo>
                  <a:pt x="0" y="0"/>
                </a:moveTo>
                <a:lnTo>
                  <a:pt x="3059119" y="812303"/>
                </a:lnTo>
                <a:lnTo>
                  <a:pt x="1732212" y="5809409"/>
                </a:lnTo>
                <a:lnTo>
                  <a:pt x="82090" y="5809409"/>
                </a:lnTo>
                <a:cubicBezTo>
                  <a:pt x="36753" y="5809409"/>
                  <a:pt x="0" y="5772656"/>
                  <a:pt x="0" y="5727319"/>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rot="4500000">
            <a:off x="5175504" y="2231136"/>
            <a:ext cx="4818888" cy="1435608"/>
          </a:xfrm>
        </p:spPr>
        <p:txBody>
          <a:bodyPr/>
          <a:lstStyle>
            <a:lvl1pPr algn="r">
              <a:defRPr sz="4400" b="0"/>
            </a:lvl1pPr>
          </a:lstStyle>
          <a:p>
            <a:r>
              <a:rPr lang="en-US" smtClean="0"/>
              <a:t>Click to edit Master title style</a:t>
            </a:r>
            <a:endParaRPr lang="en-US" dirty="0"/>
          </a:p>
        </p:txBody>
      </p:sp>
      <p:sp>
        <p:nvSpPr>
          <p:cNvPr id="3" name="Content Placeholder 2"/>
          <p:cNvSpPr>
            <a:spLocks noGrp="1"/>
          </p:cNvSpPr>
          <p:nvPr>
            <p:ph idx="1"/>
          </p:nvPr>
        </p:nvSpPr>
        <p:spPr>
          <a:xfrm rot="-900000">
            <a:off x="844848" y="997933"/>
            <a:ext cx="5343100" cy="3888220"/>
          </a:xfrm>
        </p:spPr>
        <p:txBody>
          <a:bodyPr anchor="b"/>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900000">
            <a:off x="3216573" y="5144589"/>
            <a:ext cx="3930375" cy="988131"/>
          </a:xfrm>
        </p:spPr>
        <p:txBody>
          <a:bodyPr/>
          <a:lstStyle>
            <a:lvl1pPr marL="0" indent="0" algn="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Date Placeholder 4"/>
          <p:cNvSpPr>
            <a:spLocks noGrp="1"/>
          </p:cNvSpPr>
          <p:nvPr>
            <p:ph type="dt" sz="half" idx="10"/>
          </p:nvPr>
        </p:nvSpPr>
        <p:spPr>
          <a:xfrm rot="20700000">
            <a:off x="7753350" y="5888038"/>
            <a:ext cx="1244600" cy="365125"/>
          </a:xfrm>
        </p:spPr>
        <p:txBody>
          <a:bodyPr/>
          <a:lstStyle>
            <a:lvl1pPr algn="l">
              <a:defRPr/>
            </a:lvl1pPr>
          </a:lstStyle>
          <a:p>
            <a:pPr>
              <a:defRPr/>
            </a:pPr>
            <a:endParaRPr lang="en-US"/>
          </a:p>
        </p:txBody>
      </p:sp>
      <p:sp>
        <p:nvSpPr>
          <p:cNvPr id="10" name="Footer Placeholder 5"/>
          <p:cNvSpPr>
            <a:spLocks noGrp="1"/>
          </p:cNvSpPr>
          <p:nvPr>
            <p:ph type="ftr" sz="quarter" idx="11"/>
          </p:nvPr>
        </p:nvSpPr>
        <p:spPr>
          <a:xfrm rot="20700000">
            <a:off x="4264025" y="6099175"/>
            <a:ext cx="3062288" cy="365125"/>
          </a:xfrm>
        </p:spPr>
        <p:txBody>
          <a:bodyPr/>
          <a:lstStyle>
            <a:lvl1pPr algn="r">
              <a:defRPr/>
            </a:lvl1pPr>
          </a:lstStyle>
          <a:p>
            <a:pPr>
              <a:defRPr/>
            </a:pPr>
            <a:endParaRPr lang="en-US"/>
          </a:p>
        </p:txBody>
      </p:sp>
      <p:sp>
        <p:nvSpPr>
          <p:cNvPr id="11" name="Slide Number Placeholder 6"/>
          <p:cNvSpPr>
            <a:spLocks noGrp="1"/>
          </p:cNvSpPr>
          <p:nvPr>
            <p:ph type="sldNum" sz="quarter" idx="12"/>
          </p:nvPr>
        </p:nvSpPr>
        <p:spPr>
          <a:xfrm rot="20700000">
            <a:off x="7689850" y="5641975"/>
            <a:ext cx="1244600" cy="365125"/>
          </a:xfrm>
        </p:spPr>
        <p:txBody>
          <a:bodyPr/>
          <a:lstStyle>
            <a:lvl1pPr algn="l">
              <a:defRPr/>
            </a:lvl1pPr>
          </a:lstStyle>
          <a:p>
            <a:pPr>
              <a:defRPr/>
            </a:pPr>
            <a:fld id="{B202069C-AC96-4756-8A21-B234D2031CBC}" type="slidenum">
              <a:rPr lang="en-US"/>
              <a:pPr>
                <a:defRPr/>
              </a:pPr>
              <a:t>‹#›</a:t>
            </a:fld>
            <a:endParaRPr lang="en-US"/>
          </a:p>
        </p:txBody>
      </p:sp>
    </p:spTree>
    <p:extLst>
      <p:ext uri="{BB962C8B-B14F-4D97-AF65-F5344CB8AC3E}">
        <p14:creationId xmlns:p14="http://schemas.microsoft.com/office/powerpoint/2010/main" val="672728489"/>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ounded Rectangle 14"/>
          <p:cNvSpPr/>
          <p:nvPr/>
        </p:nvSpPr>
        <p:spPr>
          <a:xfrm rot="900000">
            <a:off x="-533400" y="-979488"/>
            <a:ext cx="6672263" cy="6821488"/>
          </a:xfrm>
          <a:custGeom>
            <a:avLst/>
            <a:gdLst/>
            <a:ahLst/>
            <a:cxnLst/>
            <a:rect l="l" t="t" r="r" b="b"/>
            <a:pathLst>
              <a:path w="6672870" h="6821601">
                <a:moveTo>
                  <a:pt x="0" y="1787990"/>
                </a:moveTo>
                <a:lnTo>
                  <a:pt x="6672870" y="0"/>
                </a:lnTo>
                <a:lnTo>
                  <a:pt x="6672870" y="6739511"/>
                </a:lnTo>
                <a:cubicBezTo>
                  <a:pt x="6672870" y="6784848"/>
                  <a:pt x="6636117" y="6821601"/>
                  <a:pt x="6590780" y="6821601"/>
                </a:cubicBezTo>
                <a:lnTo>
                  <a:pt x="1348753" y="6821601"/>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ounded Rectangle 15"/>
          <p:cNvSpPr/>
          <p:nvPr/>
        </p:nvSpPr>
        <p:spPr>
          <a:xfrm rot="900000">
            <a:off x="-284163" y="5969000"/>
            <a:ext cx="5300663" cy="1497013"/>
          </a:xfrm>
          <a:custGeom>
            <a:avLst/>
            <a:gdLst/>
            <a:ahLst/>
            <a:cxnLst/>
            <a:rect l="l" t="t" r="r" b="b"/>
            <a:pathLst>
              <a:path w="5300494" h="1495954">
                <a:moveTo>
                  <a:pt x="0" y="0"/>
                </a:moveTo>
                <a:lnTo>
                  <a:pt x="5218404" y="0"/>
                </a:lnTo>
                <a:cubicBezTo>
                  <a:pt x="5263741" y="0"/>
                  <a:pt x="5300494" y="36753"/>
                  <a:pt x="5300494" y="82090"/>
                </a:cubicBezTo>
                <a:lnTo>
                  <a:pt x="5300494" y="183095"/>
                </a:lnTo>
                <a:lnTo>
                  <a:pt x="400840" y="1495954"/>
                </a:ln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Rounded Rectangle 16"/>
          <p:cNvSpPr/>
          <p:nvPr/>
        </p:nvSpPr>
        <p:spPr>
          <a:xfrm rot="900000">
            <a:off x="6931025" y="-242888"/>
            <a:ext cx="2433638" cy="1384301"/>
          </a:xfrm>
          <a:custGeom>
            <a:avLst/>
            <a:gdLst/>
            <a:ahLst/>
            <a:cxnLst/>
            <a:rect l="l" t="t" r="r" b="b"/>
            <a:pathLst>
              <a:path w="2434235" h="1383623">
                <a:moveTo>
                  <a:pt x="0" y="552912"/>
                </a:moveTo>
                <a:lnTo>
                  <a:pt x="2063495" y="0"/>
                </a:lnTo>
                <a:lnTo>
                  <a:pt x="2434235" y="1383623"/>
                </a:lnTo>
                <a:lnTo>
                  <a:pt x="82090" y="1383622"/>
                </a:lnTo>
                <a:cubicBezTo>
                  <a:pt x="36754" y="1383622"/>
                  <a:pt x="0" y="1346869"/>
                  <a:pt x="0" y="1301533"/>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Rounded Rectangle 17"/>
          <p:cNvSpPr/>
          <p:nvPr/>
        </p:nvSpPr>
        <p:spPr>
          <a:xfrm rot="900000">
            <a:off x="5899150" y="1282700"/>
            <a:ext cx="3843338" cy="6178550"/>
          </a:xfrm>
          <a:custGeom>
            <a:avLst/>
            <a:gdLst/>
            <a:ahLst/>
            <a:cxnLst/>
            <a:rect l="l" t="t" r="r" b="b"/>
            <a:pathLst>
              <a:path w="3842742" h="6178450">
                <a:moveTo>
                  <a:pt x="50137" y="6451"/>
                </a:moveTo>
                <a:cubicBezTo>
                  <a:pt x="59958" y="2297"/>
                  <a:pt x="70756" y="0"/>
                  <a:pt x="82090" y="0"/>
                </a:cubicBezTo>
                <a:lnTo>
                  <a:pt x="2463128" y="0"/>
                </a:lnTo>
                <a:lnTo>
                  <a:pt x="3842742" y="5148790"/>
                </a:lnTo>
                <a:lnTo>
                  <a:pt x="0" y="6178450"/>
                </a:lnTo>
                <a:lnTo>
                  <a:pt x="0" y="82090"/>
                </a:lnTo>
                <a:cubicBezTo>
                  <a:pt x="0" y="48087"/>
                  <a:pt x="20674" y="18913"/>
                  <a:pt x="50137" y="645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rot="-4500000">
            <a:off x="4578273" y="2744935"/>
            <a:ext cx="5036383" cy="1997131"/>
          </a:xfrm>
        </p:spPr>
        <p:txBody>
          <a:bodyPr anchor="t"/>
          <a:lstStyle>
            <a:lvl1pPr algn="r">
              <a:defRPr sz="4400" b="0"/>
            </a:lvl1pPr>
          </a:lstStyle>
          <a:p>
            <a:r>
              <a:rPr lang="en-US" smtClean="0"/>
              <a:t>Click to edit Master title style</a:t>
            </a:r>
            <a:endParaRPr lang="en-US"/>
          </a:p>
        </p:txBody>
      </p:sp>
      <p:sp>
        <p:nvSpPr>
          <p:cNvPr id="3" name="Picture Placeholder 2"/>
          <p:cNvSpPr>
            <a:spLocks noGrp="1"/>
          </p:cNvSpPr>
          <p:nvPr>
            <p:ph type="pic" idx="1"/>
          </p:nvPr>
        </p:nvSpPr>
        <p:spPr>
          <a:xfrm rot="900000">
            <a:off x="1507529" y="615731"/>
            <a:ext cx="4323504" cy="3294418"/>
          </a:xfrm>
          <a:prstGeom prst="roundRect">
            <a:avLst>
              <a:gd name="adj" fmla="val 4992"/>
            </a:avLst>
          </a:prstGeom>
          <a:ln w="19050">
            <a:solidFill>
              <a:schemeClr val="tx1"/>
            </a:solidFill>
          </a:ln>
          <a:effectLst>
            <a:innerShdw blurRad="101600" dir="13500000">
              <a:prstClr val="black">
                <a:alpha val="70000"/>
              </a:prstClr>
            </a:inn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rot="900000">
            <a:off x="822789" y="4161126"/>
            <a:ext cx="4310915" cy="1203540"/>
          </a:xfrm>
        </p:spPr>
        <p:txBody>
          <a:bodyPr anchor="t"/>
          <a:lstStyle>
            <a:lvl1pPr marL="0" indent="0" algn="ctr">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Date Placeholder 4"/>
          <p:cNvSpPr>
            <a:spLocks noGrp="1"/>
          </p:cNvSpPr>
          <p:nvPr>
            <p:ph type="dt" sz="half" idx="10"/>
          </p:nvPr>
        </p:nvSpPr>
        <p:spPr>
          <a:xfrm rot="900000">
            <a:off x="6992938" y="571500"/>
            <a:ext cx="1524000" cy="365125"/>
          </a:xfrm>
        </p:spPr>
        <p:txBody>
          <a:bodyPr/>
          <a:lstStyle>
            <a:lvl1pPr algn="l">
              <a:defRPr/>
            </a:lvl1pPr>
          </a:lstStyle>
          <a:p>
            <a:pPr>
              <a:defRPr/>
            </a:pPr>
            <a:endParaRPr lang="en-US"/>
          </a:p>
        </p:txBody>
      </p:sp>
      <p:sp>
        <p:nvSpPr>
          <p:cNvPr id="10" name="Footer Placeholder 5"/>
          <p:cNvSpPr>
            <a:spLocks noGrp="1"/>
          </p:cNvSpPr>
          <p:nvPr>
            <p:ph type="ftr" sz="quarter" idx="11"/>
          </p:nvPr>
        </p:nvSpPr>
        <p:spPr>
          <a:xfrm rot="900000">
            <a:off x="647700" y="5162550"/>
            <a:ext cx="2976563" cy="365125"/>
          </a:xfrm>
        </p:spPr>
        <p:txBody>
          <a:bodyPr/>
          <a:lstStyle>
            <a:lvl1pPr algn="l">
              <a:defRPr/>
            </a:lvl1pPr>
          </a:lstStyle>
          <a:p>
            <a:pPr>
              <a:defRPr/>
            </a:pPr>
            <a:endParaRPr lang="en-US"/>
          </a:p>
        </p:txBody>
      </p:sp>
      <p:sp>
        <p:nvSpPr>
          <p:cNvPr id="11" name="Slide Number Placeholder 6"/>
          <p:cNvSpPr>
            <a:spLocks noGrp="1"/>
          </p:cNvSpPr>
          <p:nvPr>
            <p:ph type="sldNum" sz="quarter" idx="12"/>
          </p:nvPr>
        </p:nvSpPr>
        <p:spPr>
          <a:xfrm rot="900000">
            <a:off x="7046913" y="390525"/>
            <a:ext cx="1962150" cy="365125"/>
          </a:xfrm>
        </p:spPr>
        <p:txBody>
          <a:bodyPr/>
          <a:lstStyle>
            <a:lvl1pPr algn="l">
              <a:defRPr/>
            </a:lvl1pPr>
          </a:lstStyle>
          <a:p>
            <a:pPr>
              <a:defRPr/>
            </a:pPr>
            <a:fld id="{E0874CE9-9BFB-4C49-AE8E-64E4C250DDE6}" type="slidenum">
              <a:rPr lang="en-US"/>
              <a:pPr>
                <a:defRPr/>
              </a:pPr>
              <a:t>‹#›</a:t>
            </a:fld>
            <a:endParaRPr lang="en-US"/>
          </a:p>
        </p:txBody>
      </p:sp>
    </p:spTree>
    <p:extLst>
      <p:ext uri="{BB962C8B-B14F-4D97-AF65-F5344CB8AC3E}">
        <p14:creationId xmlns:p14="http://schemas.microsoft.com/office/powerpoint/2010/main" val="1834976644"/>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5"/>
          <a:srcRect/>
          <a:stretch>
            <a:fillRect/>
          </a:stretch>
        </a:blipFill>
        <a:effectLst/>
      </p:bgPr>
    </p:bg>
    <p:spTree>
      <p:nvGrpSpPr>
        <p:cNvPr id="1" name=""/>
        <p:cNvGrpSpPr/>
        <p:nvPr/>
      </p:nvGrpSpPr>
      <p:grpSpPr>
        <a:xfrm>
          <a:off x="0" y="0"/>
          <a:ext cx="0" cy="0"/>
          <a:chOff x="0" y="0"/>
          <a:chExt cx="0" cy="0"/>
        </a:xfrm>
      </p:grpSpPr>
      <p:pic>
        <p:nvPicPr>
          <p:cNvPr id="1026" name="Picture 6" descr="Scan1080Base.png"/>
          <p:cNvPicPr>
            <a:picLocks noChangeAspect="1"/>
          </p:cNvPicPr>
          <p:nvPr/>
        </p:nvPicPr>
        <p:blipFill>
          <a:blip r:embed="rId16">
            <a:lum bright="-38000"/>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Placeholder 1"/>
          <p:cNvSpPr>
            <a:spLocks noGrp="1"/>
          </p:cNvSpPr>
          <p:nvPr>
            <p:ph type="title"/>
          </p:nvPr>
        </p:nvSpPr>
        <p:spPr>
          <a:xfrm rot="-5400000">
            <a:off x="-673893" y="2807493"/>
            <a:ext cx="5321300" cy="1839913"/>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657600" y="990600"/>
            <a:ext cx="5027613" cy="47831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162800" y="6096000"/>
            <a:ext cx="1524000" cy="365125"/>
          </a:xfrm>
          <a:prstGeom prst="rect">
            <a:avLst/>
          </a:prstGeom>
        </p:spPr>
        <p:txBody>
          <a:bodyPr vert="horz" lIns="91440" tIns="45720" rIns="91440" bIns="45720" rtlCol="0" anchor="ctr"/>
          <a:lstStyle>
            <a:lvl1pPr algn="r">
              <a:defRPr sz="1200">
                <a:solidFill>
                  <a:schemeClr val="tx1">
                    <a:tint val="75000"/>
                  </a:schemeClr>
                </a:solidFill>
                <a:effectLst/>
              </a:defRPr>
            </a:lvl1pPr>
          </a:lstStyle>
          <a:p>
            <a:pPr>
              <a:defRPr/>
            </a:pPr>
            <a:endParaRPr lang="en-US"/>
          </a:p>
        </p:txBody>
      </p:sp>
      <p:sp>
        <p:nvSpPr>
          <p:cNvPr id="5" name="Footer Placeholder 4"/>
          <p:cNvSpPr>
            <a:spLocks noGrp="1"/>
          </p:cNvSpPr>
          <p:nvPr>
            <p:ph type="ftr" sz="quarter" idx="3"/>
          </p:nvPr>
        </p:nvSpPr>
        <p:spPr>
          <a:xfrm>
            <a:off x="4038600" y="6096000"/>
            <a:ext cx="3124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712788" y="531813"/>
            <a:ext cx="2133600" cy="365125"/>
          </a:xfrm>
          <a:prstGeom prst="rect">
            <a:avLst/>
          </a:prstGeom>
        </p:spPr>
        <p:txBody>
          <a:bodyPr vert="horz" lIns="91440" tIns="45720" rIns="91440" bIns="45720" rtlCol="0" anchor="ctr"/>
          <a:lstStyle>
            <a:lvl1pPr algn="r">
              <a:defRPr sz="2400">
                <a:solidFill>
                  <a:schemeClr val="tx1">
                    <a:tint val="75000"/>
                  </a:schemeClr>
                </a:solidFill>
              </a:defRPr>
            </a:lvl1pPr>
          </a:lstStyle>
          <a:p>
            <a:pPr>
              <a:defRPr/>
            </a:pPr>
            <a:fld id="{E798C402-5F70-43F9-BC37-49ED1ED87F17}" type="slidenum">
              <a:rPr lang="en-US"/>
              <a:pPr>
                <a:defRPr/>
              </a:pPr>
              <a:t>‹#›</a:t>
            </a:fld>
            <a:endParaRPr lang="en-US"/>
          </a:p>
        </p:txBody>
      </p:sp>
    </p:spTree>
  </p:cSld>
  <p:clrMap bg1="dk1" tx1="lt1" bg2="dk2" tx2="lt2" accent1="accent1" accent2="accent2" accent3="accent3" accent4="accent4" accent5="accent5" accent6="accent6" hlink="hlink" folHlink="folHlink"/>
  <p:sldLayoutIdLst>
    <p:sldLayoutId id="2147484162" r:id="rId1"/>
    <p:sldLayoutId id="2147484163" r:id="rId2"/>
    <p:sldLayoutId id="2147484164" r:id="rId3"/>
    <p:sldLayoutId id="2147484165" r:id="rId4"/>
    <p:sldLayoutId id="2147484166" r:id="rId5"/>
    <p:sldLayoutId id="2147484167" r:id="rId6"/>
    <p:sldLayoutId id="2147484168" r:id="rId7"/>
    <p:sldLayoutId id="2147484169" r:id="rId8"/>
    <p:sldLayoutId id="2147484170" r:id="rId9"/>
    <p:sldLayoutId id="2147484171" r:id="rId10"/>
    <p:sldLayoutId id="2147484172" r:id="rId11"/>
    <p:sldLayoutId id="2147484173" r:id="rId12"/>
    <p:sldLayoutId id="2147484174" r:id="rId13"/>
  </p:sldLayoutIdLst>
  <p:transition/>
  <p:timing>
    <p:tnLst>
      <p:par>
        <p:cTn id="1" dur="indefinite" restart="never" nodeType="tmRoot"/>
      </p:par>
    </p:tnLst>
  </p:timing>
  <p:hf hdr="0" ftr="0" dt="0"/>
  <p:txStyles>
    <p:titleStyle>
      <a:lvl1pPr algn="r" rtl="0" eaLnBrk="0" fontAlgn="base" hangingPunct="0">
        <a:spcBef>
          <a:spcPct val="0"/>
        </a:spcBef>
        <a:spcAft>
          <a:spcPct val="0"/>
        </a:spcAft>
        <a:defRPr sz="4400" kern="1200">
          <a:solidFill>
            <a:schemeClr val="tx1"/>
          </a:solidFill>
          <a:effectLst>
            <a:outerShdw blurRad="38100" dist="38100" dir="2700000" algn="tl">
              <a:srgbClr val="000000">
                <a:alpha val="43137"/>
              </a:srgbClr>
            </a:outerShdw>
          </a:effectLst>
          <a:latin typeface="+mj-lt"/>
          <a:ea typeface="+mj-ea"/>
          <a:cs typeface="+mj-cs"/>
        </a:defRPr>
      </a:lvl1pPr>
      <a:lvl2pPr algn="r" rtl="0" eaLnBrk="0" fontAlgn="base" hangingPunct="0">
        <a:spcBef>
          <a:spcPct val="0"/>
        </a:spcBef>
        <a:spcAft>
          <a:spcPct val="0"/>
        </a:spcAft>
        <a:defRPr sz="4400">
          <a:solidFill>
            <a:schemeClr val="tx1"/>
          </a:solidFill>
          <a:latin typeface="Rockwell" pitchFamily="18" charset="0"/>
        </a:defRPr>
      </a:lvl2pPr>
      <a:lvl3pPr algn="r" rtl="0" eaLnBrk="0" fontAlgn="base" hangingPunct="0">
        <a:spcBef>
          <a:spcPct val="0"/>
        </a:spcBef>
        <a:spcAft>
          <a:spcPct val="0"/>
        </a:spcAft>
        <a:defRPr sz="4400">
          <a:solidFill>
            <a:schemeClr val="tx1"/>
          </a:solidFill>
          <a:latin typeface="Rockwell" pitchFamily="18" charset="0"/>
        </a:defRPr>
      </a:lvl3pPr>
      <a:lvl4pPr algn="r" rtl="0" eaLnBrk="0" fontAlgn="base" hangingPunct="0">
        <a:spcBef>
          <a:spcPct val="0"/>
        </a:spcBef>
        <a:spcAft>
          <a:spcPct val="0"/>
        </a:spcAft>
        <a:defRPr sz="4400">
          <a:solidFill>
            <a:schemeClr val="tx1"/>
          </a:solidFill>
          <a:latin typeface="Rockwell" pitchFamily="18" charset="0"/>
        </a:defRPr>
      </a:lvl4pPr>
      <a:lvl5pPr algn="r" rtl="0" eaLnBrk="0" fontAlgn="base" hangingPunct="0">
        <a:spcBef>
          <a:spcPct val="0"/>
        </a:spcBef>
        <a:spcAft>
          <a:spcPct val="0"/>
        </a:spcAft>
        <a:defRPr sz="4400">
          <a:solidFill>
            <a:schemeClr val="tx1"/>
          </a:solidFill>
          <a:latin typeface="Rockwell" pitchFamily="18"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125" indent="-365125" algn="l" rtl="0" eaLnBrk="0" fontAlgn="base" hangingPunct="0">
        <a:spcBef>
          <a:spcPct val="20000"/>
        </a:spcBef>
        <a:spcAft>
          <a:spcPts val="600"/>
        </a:spcAft>
        <a:buSzPct val="16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0250" indent="-365125" algn="l" rtl="0" eaLnBrk="0" fontAlgn="base" hangingPunct="0">
        <a:spcBef>
          <a:spcPct val="20000"/>
        </a:spcBef>
        <a:spcAft>
          <a:spcPts val="600"/>
        </a:spcAft>
        <a:buSzPct val="16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6963" indent="-319088" algn="l" rtl="0" eaLnBrk="0" fontAlgn="base" hangingPunct="0">
        <a:spcBef>
          <a:spcPct val="20000"/>
        </a:spcBef>
        <a:spcAft>
          <a:spcPts val="600"/>
        </a:spcAft>
        <a:buSzPct val="16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3050" algn="l" rtl="0" eaLnBrk="0" fontAlgn="base" hangingPunct="0">
        <a:spcBef>
          <a:spcPct val="20000"/>
        </a:spcBef>
        <a:spcAft>
          <a:spcPts val="600"/>
        </a:spcAft>
        <a:buSzPct val="160000"/>
        <a:buFont typeface="Wingdings" pitchFamily="2" charset="2"/>
        <a:buChar char=""/>
        <a:defRPr kern="1200">
          <a:solidFill>
            <a:schemeClr val="tx1"/>
          </a:solidFill>
          <a:effectLst>
            <a:outerShdw blurRad="38100" dist="38100" dir="2700000" algn="tl">
              <a:srgbClr val="000000">
                <a:alpha val="43137"/>
              </a:srgbClr>
            </a:outerShdw>
          </a:effectLst>
          <a:latin typeface="+mn-lt"/>
          <a:ea typeface="+mn-ea"/>
          <a:cs typeface="+mn-cs"/>
        </a:defRPr>
      </a:lvl4pPr>
      <a:lvl5pPr marL="1644650" indent="-273050" algn="l" rtl="0" eaLnBrk="0" fontAlgn="base" hangingPunct="0">
        <a:spcBef>
          <a:spcPct val="20000"/>
        </a:spcBef>
        <a:spcAft>
          <a:spcPts val="600"/>
        </a:spcAft>
        <a:buSzPct val="160000"/>
        <a:buFont typeface="Wingdings" pitchFamily="2" charset="2"/>
        <a:buChar char=""/>
        <a:defRPr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762000" y="1524000"/>
            <a:ext cx="7696200" cy="2362200"/>
          </a:xfrm>
        </p:spPr>
        <p:txBody>
          <a:bodyPr>
            <a:normAutofit fontScale="90000"/>
          </a:bodyPr>
          <a:lstStyle/>
          <a:p>
            <a:pPr algn="ctr" eaLnBrk="1" fontAlgn="auto" hangingPunct="1">
              <a:spcAft>
                <a:spcPts val="0"/>
              </a:spcAft>
              <a:defRPr/>
            </a:pPr>
            <a:r>
              <a:rPr lang="en-US" sz="4000" b="1" i="1" dirty="0">
                <a:solidFill>
                  <a:srgbClr val="00FFFF"/>
                </a:solidFill>
                <a:latin typeface="Palatino Linotype" pitchFamily="18" charset="0"/>
              </a:rPr>
              <a:t>Welcome to</a:t>
            </a:r>
            <a:r>
              <a:rPr lang="en-US" sz="4000" b="1" i="1" dirty="0">
                <a:latin typeface="Palatino Linotype" pitchFamily="18" charset="0"/>
              </a:rPr>
              <a:t> </a:t>
            </a:r>
            <a:br>
              <a:rPr lang="en-US" sz="4000" b="1" i="1" dirty="0">
                <a:latin typeface="Palatino Linotype" pitchFamily="18" charset="0"/>
              </a:rPr>
            </a:br>
            <a:r>
              <a:rPr lang="en-US" sz="4000" b="1" i="1" dirty="0" smtClean="0">
                <a:latin typeface="Palatino Linotype" pitchFamily="18" charset="0"/>
              </a:rPr>
              <a:t>Claim Form</a:t>
            </a:r>
            <a:br>
              <a:rPr lang="en-US" sz="4000" b="1" i="1" dirty="0" smtClean="0">
                <a:latin typeface="Palatino Linotype" pitchFamily="18" charset="0"/>
              </a:rPr>
            </a:br>
            <a:r>
              <a:rPr lang="en-US" sz="4000" b="1" i="1" dirty="0" smtClean="0">
                <a:solidFill>
                  <a:srgbClr val="00FFFF"/>
                </a:solidFill>
                <a:latin typeface="Palatino Linotype" pitchFamily="18" charset="0"/>
              </a:rPr>
              <a:t>Orientation</a:t>
            </a:r>
            <a:endParaRPr lang="en-US" sz="4000" b="1" i="1" dirty="0">
              <a:solidFill>
                <a:srgbClr val="00FFFF"/>
              </a:solidFill>
              <a:latin typeface="Palatino Linotype" pitchFamily="18" charset="0"/>
            </a:endParaRPr>
          </a:p>
        </p:txBody>
      </p:sp>
      <p:sp>
        <p:nvSpPr>
          <p:cNvPr id="4" name="Rectangle 6"/>
          <p:cNvSpPr>
            <a:spLocks noGrp="1" noChangeArrowheads="1"/>
          </p:cNvSpPr>
          <p:nvPr>
            <p:ph type="sldNum" sz="quarter" idx="12"/>
          </p:nvPr>
        </p:nvSpPr>
        <p:spPr/>
        <p:txBody>
          <a:bodyPr>
            <a:normAutofit lnSpcReduction="10000"/>
          </a:bodyPr>
          <a:lstStyle/>
          <a:p>
            <a:pPr>
              <a:defRPr/>
            </a:pPr>
            <a:fld id="{1968BCCD-35F8-4594-91C4-86140CF81F33}" type="slidenum">
              <a:rPr lang="en-US"/>
              <a:pPr>
                <a:defRPr/>
              </a:pPr>
              <a:t>1</a:t>
            </a:fld>
            <a:endParaRPr lang="en-US"/>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6" name="Rectangle 2"/>
          <p:cNvSpPr>
            <a:spLocks noGrp="1" noChangeArrowheads="1"/>
          </p:cNvSpPr>
          <p:nvPr>
            <p:ph type="title"/>
          </p:nvPr>
        </p:nvSpPr>
        <p:spPr>
          <a:xfrm>
            <a:off x="533400" y="533400"/>
            <a:ext cx="8077200" cy="685800"/>
          </a:xfrm>
        </p:spPr>
        <p:txBody>
          <a:bodyPr/>
          <a:lstStyle/>
          <a:p>
            <a:pPr marL="342900" indent="-279400" eaLnBrk="1" fontAlgn="auto" hangingPunct="1">
              <a:spcAft>
                <a:spcPts val="0"/>
              </a:spcAft>
              <a:defRPr/>
            </a:pPr>
            <a:r>
              <a:rPr lang="en-US" sz="3200" i="1">
                <a:solidFill>
                  <a:srgbClr val="FFFF00"/>
                </a:solidFill>
              </a:rPr>
              <a:t>What is on a CLAIM?</a:t>
            </a:r>
            <a:r>
              <a:rPr lang="en-US" sz="2800" b="1" i="1">
                <a:solidFill>
                  <a:srgbClr val="FFFF00"/>
                </a:solidFill>
              </a:rPr>
              <a:t> </a:t>
            </a:r>
            <a:endParaRPr lang="en-US" sz="2800" b="1"/>
          </a:p>
        </p:txBody>
      </p:sp>
      <p:sp>
        <p:nvSpPr>
          <p:cNvPr id="257027" name="Rectangle 3"/>
          <p:cNvSpPr>
            <a:spLocks noGrp="1" noChangeArrowheads="1"/>
          </p:cNvSpPr>
          <p:nvPr>
            <p:ph idx="1"/>
          </p:nvPr>
        </p:nvSpPr>
        <p:spPr>
          <a:xfrm>
            <a:off x="685800" y="1676400"/>
            <a:ext cx="7772400" cy="838200"/>
          </a:xfrm>
        </p:spPr>
        <p:txBody>
          <a:bodyPr/>
          <a:lstStyle/>
          <a:p>
            <a:pPr marL="406400" indent="0" algn="ctr" defTabSz="520700" eaLnBrk="1" fontAlgn="auto" hangingPunct="1">
              <a:buFontTx/>
              <a:buNone/>
              <a:tabLst>
                <a:tab pos="685800" algn="l"/>
              </a:tabLst>
              <a:defRPr/>
            </a:pPr>
            <a:r>
              <a:rPr lang="en-US" sz="4000" b="1" dirty="0">
                <a:solidFill>
                  <a:srgbClr val="FF0000"/>
                </a:solidFill>
              </a:rPr>
              <a:t>Membership Eligibility</a:t>
            </a:r>
          </a:p>
          <a:p>
            <a:pPr marL="406400" indent="0" defTabSz="520700" eaLnBrk="1" fontAlgn="auto" hangingPunct="1">
              <a:buFontTx/>
              <a:buNone/>
              <a:tabLst>
                <a:tab pos="685800" algn="l"/>
              </a:tabLst>
              <a:defRPr/>
            </a:pPr>
            <a:endParaRPr lang="en-US" dirty="0"/>
          </a:p>
        </p:txBody>
      </p:sp>
      <p:sp>
        <p:nvSpPr>
          <p:cNvPr id="6" name="Slide Number Placeholder 5"/>
          <p:cNvSpPr>
            <a:spLocks noGrp="1"/>
          </p:cNvSpPr>
          <p:nvPr>
            <p:ph type="sldNum" sz="quarter" idx="12"/>
          </p:nvPr>
        </p:nvSpPr>
        <p:spPr/>
        <p:txBody>
          <a:bodyPr>
            <a:normAutofit fontScale="92500" lnSpcReduction="20000"/>
          </a:bodyPr>
          <a:lstStyle/>
          <a:p>
            <a:pPr>
              <a:defRPr/>
            </a:pPr>
            <a:fld id="{9DBBAD30-3544-4388-8B78-78F655812538}" type="slidenum">
              <a:rPr lang="en-US"/>
              <a:pPr>
                <a:defRPr/>
              </a:pPr>
              <a:t>10</a:t>
            </a:fld>
            <a:endParaRPr lang="en-US"/>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0258" name="Rectangle 2"/>
          <p:cNvSpPr>
            <a:spLocks noGrp="1" noChangeArrowheads="1"/>
          </p:cNvSpPr>
          <p:nvPr>
            <p:ph type="subTitle" idx="1"/>
          </p:nvPr>
        </p:nvSpPr>
        <p:spPr>
          <a:xfrm>
            <a:off x="990600" y="990600"/>
            <a:ext cx="6934200" cy="457200"/>
          </a:xfrm>
        </p:spPr>
        <p:txBody>
          <a:bodyPr wrap="square" numCol="1" anchor="t" anchorCtr="0" compatLnSpc="1">
            <a:prstTxWarp prst="textNoShape">
              <a:avLst/>
            </a:prstTxWarp>
          </a:bodyPr>
          <a:lstStyle/>
          <a:p>
            <a:pPr eaLnBrk="1" hangingPunct="1">
              <a:lnSpc>
                <a:spcPct val="60000"/>
              </a:lnSpc>
              <a:defRPr/>
            </a:pPr>
            <a:r>
              <a:rPr lang="en-US" sz="1000" u="sng" smtClean="0">
                <a:effectLst>
                  <a:outerShdw blurRad="38100" dist="38100" dir="2700000" algn="tl">
                    <a:srgbClr val="318FC5"/>
                  </a:outerShdw>
                </a:effectLst>
                <a:latin typeface="Arial Black" pitchFamily="34" charset="0"/>
              </a:rPr>
              <a:t>CMS 1500 form: Bottom Half Claim Info</a:t>
            </a:r>
            <a:r>
              <a:rPr lang="en-US" sz="900" u="sng" smtClean="0">
                <a:effectLst>
                  <a:outerShdw blurRad="38100" dist="38100" dir="2700000" algn="tl">
                    <a:srgbClr val="318FC5"/>
                  </a:outerShdw>
                </a:effectLst>
              </a:rPr>
              <a:t> </a:t>
            </a:r>
          </a:p>
          <a:p>
            <a:pPr eaLnBrk="1" hangingPunct="1">
              <a:lnSpc>
                <a:spcPct val="60000"/>
              </a:lnSpc>
              <a:defRPr/>
            </a:pPr>
            <a:r>
              <a:rPr lang="en-US" sz="1000" b="1" u="sng" smtClean="0">
                <a:effectLst>
                  <a:outerShdw blurRad="38100" dist="38100" dir="2700000" algn="tl">
                    <a:srgbClr val="318FC5"/>
                  </a:outerShdw>
                </a:effectLst>
              </a:rPr>
              <a:t>The bottom half of a CMS 1500 contains detail service line and provider information</a:t>
            </a:r>
          </a:p>
          <a:p>
            <a:pPr eaLnBrk="1" hangingPunct="1">
              <a:lnSpc>
                <a:spcPct val="80000"/>
              </a:lnSpc>
              <a:buFontTx/>
              <a:buNone/>
              <a:defRPr/>
            </a:pPr>
            <a:endParaRPr lang="en-US" sz="2000" smtClean="0">
              <a:effectLst>
                <a:outerShdw blurRad="38100" dist="38100" dir="2700000" algn="tl">
                  <a:srgbClr val="318FC5"/>
                </a:outerShdw>
              </a:effectLst>
            </a:endParaRPr>
          </a:p>
        </p:txBody>
      </p:sp>
      <p:sp>
        <p:nvSpPr>
          <p:cNvPr id="11" name="Rectangle 6"/>
          <p:cNvSpPr>
            <a:spLocks noGrp="1" noChangeArrowheads="1"/>
          </p:cNvSpPr>
          <p:nvPr>
            <p:ph type="sldNum" sz="quarter" idx="12"/>
          </p:nvPr>
        </p:nvSpPr>
        <p:spPr/>
        <p:txBody>
          <a:bodyPr>
            <a:normAutofit fontScale="92500" lnSpcReduction="10000"/>
          </a:bodyPr>
          <a:lstStyle/>
          <a:p>
            <a:pPr>
              <a:defRPr/>
            </a:pPr>
            <a:fld id="{D3330C4A-56C5-413B-8C8A-094E9ED42B98}" type="slidenum">
              <a:rPr lang="en-US"/>
              <a:pPr>
                <a:defRPr/>
              </a:pPr>
              <a:t>11</a:t>
            </a:fld>
            <a:endParaRPr lang="en-US"/>
          </a:p>
        </p:txBody>
      </p:sp>
      <p:sp>
        <p:nvSpPr>
          <p:cNvPr id="25604" name="Text Box 4"/>
          <p:cNvSpPr txBox="1">
            <a:spLocks noChangeArrowheads="1"/>
          </p:cNvSpPr>
          <p:nvPr/>
        </p:nvSpPr>
        <p:spPr bwMode="auto">
          <a:xfrm>
            <a:off x="1127125" y="2565400"/>
            <a:ext cx="10604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200" b="1">
                <a:latin typeface="Monotype Corsiva" pitchFamily="66" charset="0"/>
              </a:rPr>
              <a:t>Oliver Hardy Jr.</a:t>
            </a:r>
          </a:p>
        </p:txBody>
      </p:sp>
      <p:sp>
        <p:nvSpPr>
          <p:cNvPr id="25605" name="Text Box 5"/>
          <p:cNvSpPr txBox="1">
            <a:spLocks noChangeArrowheads="1"/>
          </p:cNvSpPr>
          <p:nvPr/>
        </p:nvSpPr>
        <p:spPr bwMode="auto">
          <a:xfrm>
            <a:off x="3581400" y="2590800"/>
            <a:ext cx="9906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tLang="en-US" sz="1000" b="1"/>
              <a:t>11   21</a:t>
            </a:r>
            <a:r>
              <a:rPr lang="en-US" altLang="en-US" sz="1000"/>
              <a:t>   </a:t>
            </a:r>
            <a:r>
              <a:rPr lang="en-US" altLang="en-US" sz="1000" b="1"/>
              <a:t>2005</a:t>
            </a:r>
          </a:p>
        </p:txBody>
      </p:sp>
      <p:sp>
        <p:nvSpPr>
          <p:cNvPr id="25606" name="Text Box 6"/>
          <p:cNvSpPr txBox="1">
            <a:spLocks noChangeArrowheads="1"/>
          </p:cNvSpPr>
          <p:nvPr/>
        </p:nvSpPr>
        <p:spPr bwMode="auto">
          <a:xfrm>
            <a:off x="4953000" y="2590800"/>
            <a:ext cx="3048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tLang="en-US" sz="1000" b="1"/>
              <a:t>x</a:t>
            </a:r>
          </a:p>
        </p:txBody>
      </p:sp>
      <p:sp>
        <p:nvSpPr>
          <p:cNvPr id="25607" name="Text Box 7"/>
          <p:cNvSpPr txBox="1">
            <a:spLocks noChangeArrowheads="1"/>
          </p:cNvSpPr>
          <p:nvPr/>
        </p:nvSpPr>
        <p:spPr bwMode="auto">
          <a:xfrm>
            <a:off x="5241925" y="2268538"/>
            <a:ext cx="16160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000" b="1"/>
              <a:t>R00012345567</a:t>
            </a:r>
          </a:p>
        </p:txBody>
      </p:sp>
      <p:sp>
        <p:nvSpPr>
          <p:cNvPr id="25608" name="Text Box 8"/>
          <p:cNvSpPr txBox="1">
            <a:spLocks noChangeArrowheads="1"/>
          </p:cNvSpPr>
          <p:nvPr/>
        </p:nvSpPr>
        <p:spPr bwMode="auto">
          <a:xfrm>
            <a:off x="3733800" y="2895600"/>
            <a:ext cx="381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tLang="en-US" sz="1000" b="1"/>
              <a:t>x</a:t>
            </a:r>
          </a:p>
        </p:txBody>
      </p:sp>
      <p:sp>
        <p:nvSpPr>
          <p:cNvPr id="480265" name="Rectangle 9"/>
          <p:cNvSpPr>
            <a:spLocks noChangeArrowheads="1"/>
          </p:cNvSpPr>
          <p:nvPr/>
        </p:nvSpPr>
        <p:spPr bwMode="auto">
          <a:xfrm>
            <a:off x="457200" y="292100"/>
            <a:ext cx="8229600" cy="731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indent="342900" eaLnBrk="1" hangingPunct="1">
              <a:defRPr/>
            </a:pPr>
            <a:r>
              <a:rPr lang="en-US" sz="3200" i="1">
                <a:solidFill>
                  <a:srgbClr val="FFFF00"/>
                </a:solidFill>
                <a:effectLst>
                  <a:outerShdw blurRad="38100" dist="38100" dir="2700000" algn="tl">
                    <a:srgbClr val="000000"/>
                  </a:outerShdw>
                </a:effectLst>
                <a:latin typeface="Tahoma" pitchFamily="34" charset="0"/>
              </a:rPr>
              <a:t>What is on a CLAIM?</a:t>
            </a:r>
            <a:endParaRPr lang="en-US" sz="2800" i="1">
              <a:solidFill>
                <a:srgbClr val="FFFF00"/>
              </a:solidFill>
              <a:effectLst>
                <a:outerShdw blurRad="38100" dist="38100" dir="2700000" algn="tl">
                  <a:srgbClr val="000000"/>
                </a:outerShdw>
              </a:effectLst>
              <a:latin typeface="Tahoma" pitchFamily="34" charset="0"/>
            </a:endParaRPr>
          </a:p>
        </p:txBody>
      </p:sp>
      <p:pic>
        <p:nvPicPr>
          <p:cNvPr id="25610" name="Picture 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1676400"/>
            <a:ext cx="6934200"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70" name="Rectangle 2"/>
          <p:cNvSpPr>
            <a:spLocks noGrp="1" noChangeArrowheads="1"/>
          </p:cNvSpPr>
          <p:nvPr>
            <p:ph type="title"/>
          </p:nvPr>
        </p:nvSpPr>
        <p:spPr>
          <a:xfrm rot="17100000">
            <a:off x="-634206" y="2921794"/>
            <a:ext cx="5065712" cy="1695450"/>
          </a:xfrm>
        </p:spPr>
        <p:txBody>
          <a:bodyPr/>
          <a:lstStyle/>
          <a:p>
            <a:pPr eaLnBrk="1" fontAlgn="auto" hangingPunct="1">
              <a:spcAft>
                <a:spcPts val="0"/>
              </a:spcAft>
              <a:defRPr/>
            </a:pPr>
            <a:r>
              <a:rPr lang="en-US" sz="3200" i="1" dirty="0">
                <a:solidFill>
                  <a:srgbClr val="FFFF00"/>
                </a:solidFill>
              </a:rPr>
              <a:t>What is on a CLAIM?</a:t>
            </a:r>
            <a:r>
              <a:rPr lang="en-US" sz="2800" b="1" i="1" dirty="0">
                <a:solidFill>
                  <a:srgbClr val="FFFF00"/>
                </a:solidFill>
              </a:rPr>
              <a:t> </a:t>
            </a:r>
            <a:endParaRPr lang="en-US" sz="2800" b="1" dirty="0"/>
          </a:p>
        </p:txBody>
      </p:sp>
      <p:sp>
        <p:nvSpPr>
          <p:cNvPr id="263171" name="Rectangle 3"/>
          <p:cNvSpPr>
            <a:spLocks noGrp="1" noChangeArrowheads="1"/>
          </p:cNvSpPr>
          <p:nvPr>
            <p:ph idx="1"/>
          </p:nvPr>
        </p:nvSpPr>
        <p:spPr>
          <a:xfrm>
            <a:off x="457200" y="1676400"/>
            <a:ext cx="8229600" cy="4343400"/>
          </a:xfrm>
        </p:spPr>
        <p:txBody>
          <a:bodyPr/>
          <a:lstStyle/>
          <a:p>
            <a:pPr marL="365760" indent="-365760" algn="ctr" fontAlgn="auto">
              <a:spcBef>
                <a:spcPct val="0"/>
              </a:spcBef>
              <a:buSzTx/>
              <a:buFontTx/>
              <a:buNone/>
              <a:defRPr/>
            </a:pPr>
            <a:r>
              <a:rPr lang="en-US" sz="4000" b="1" dirty="0">
                <a:solidFill>
                  <a:srgbClr val="FF0000"/>
                </a:solidFill>
              </a:rPr>
              <a:t>Provider Information</a:t>
            </a:r>
            <a:endParaRPr lang="en-US" sz="4000" b="1" i="1" dirty="0">
              <a:solidFill>
                <a:srgbClr val="FF0000"/>
              </a:solidFill>
            </a:endParaRPr>
          </a:p>
        </p:txBody>
      </p:sp>
      <p:sp>
        <p:nvSpPr>
          <p:cNvPr id="6" name="Slide Number Placeholder 5"/>
          <p:cNvSpPr>
            <a:spLocks noGrp="1"/>
          </p:cNvSpPr>
          <p:nvPr>
            <p:ph type="sldNum" sz="quarter" idx="12"/>
          </p:nvPr>
        </p:nvSpPr>
        <p:spPr/>
        <p:txBody>
          <a:bodyPr>
            <a:normAutofit fontScale="92500" lnSpcReduction="20000"/>
          </a:bodyPr>
          <a:lstStyle/>
          <a:p>
            <a:pPr>
              <a:defRPr/>
            </a:pPr>
            <a:fld id="{920E051B-871B-4E87-9B6E-E5844D4FF6DF}" type="slidenum">
              <a:rPr lang="en-US"/>
              <a:pPr>
                <a:defRPr/>
              </a:pPr>
              <a:t>12</a:t>
            </a:fld>
            <a:endParaRPr lang="en-US"/>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7730" name="Rectangle 2"/>
          <p:cNvSpPr>
            <a:spLocks noGrp="1" noChangeArrowheads="1"/>
          </p:cNvSpPr>
          <p:nvPr>
            <p:ph type="title"/>
          </p:nvPr>
        </p:nvSpPr>
        <p:spPr>
          <a:xfrm rot="17100000">
            <a:off x="-634206" y="2921794"/>
            <a:ext cx="5065712" cy="1695450"/>
          </a:xfrm>
        </p:spPr>
        <p:txBody>
          <a:bodyPr/>
          <a:lstStyle/>
          <a:p>
            <a:pPr eaLnBrk="1" fontAlgn="auto" hangingPunct="1">
              <a:spcAft>
                <a:spcPts val="0"/>
              </a:spcAft>
              <a:defRPr/>
            </a:pPr>
            <a:r>
              <a:rPr lang="en-US" sz="3600" i="1" dirty="0">
                <a:solidFill>
                  <a:srgbClr val="FFFF00"/>
                </a:solidFill>
              </a:rPr>
              <a:t>What is on a CLAIM?</a:t>
            </a:r>
            <a:r>
              <a:rPr lang="en-US" sz="3200" b="1" i="1" dirty="0">
                <a:solidFill>
                  <a:srgbClr val="FFFF00"/>
                </a:solidFill>
              </a:rPr>
              <a:t> </a:t>
            </a:r>
            <a:endParaRPr lang="en-US" sz="3200" b="1" dirty="0"/>
          </a:p>
        </p:txBody>
      </p:sp>
      <p:sp>
        <p:nvSpPr>
          <p:cNvPr id="457731" name="Rectangle 3"/>
          <p:cNvSpPr>
            <a:spLocks noGrp="1" noChangeArrowheads="1"/>
          </p:cNvSpPr>
          <p:nvPr>
            <p:ph idx="1"/>
          </p:nvPr>
        </p:nvSpPr>
        <p:spPr>
          <a:xfrm>
            <a:off x="457200" y="1676400"/>
            <a:ext cx="8229600" cy="4343400"/>
          </a:xfrm>
        </p:spPr>
        <p:txBody>
          <a:bodyPr/>
          <a:lstStyle/>
          <a:p>
            <a:pPr marL="365760" indent="-365760" algn="ctr" fontAlgn="auto">
              <a:spcBef>
                <a:spcPct val="0"/>
              </a:spcBef>
              <a:buSzTx/>
              <a:buFontTx/>
              <a:buNone/>
              <a:defRPr/>
            </a:pPr>
            <a:r>
              <a:rPr lang="en-US" sz="4000" b="1" dirty="0">
                <a:solidFill>
                  <a:srgbClr val="FF0000"/>
                </a:solidFill>
              </a:rPr>
              <a:t>Services ~ Charges ~ Units</a:t>
            </a:r>
          </a:p>
        </p:txBody>
      </p:sp>
      <p:sp>
        <p:nvSpPr>
          <p:cNvPr id="6" name="Slide Number Placeholder 5"/>
          <p:cNvSpPr>
            <a:spLocks noGrp="1"/>
          </p:cNvSpPr>
          <p:nvPr>
            <p:ph type="sldNum" sz="quarter" idx="12"/>
          </p:nvPr>
        </p:nvSpPr>
        <p:spPr/>
        <p:txBody>
          <a:bodyPr>
            <a:normAutofit fontScale="92500" lnSpcReduction="20000"/>
          </a:bodyPr>
          <a:lstStyle/>
          <a:p>
            <a:pPr>
              <a:defRPr/>
            </a:pPr>
            <a:fld id="{B4A8BBD6-1A37-41BE-877A-1CDF6954AA7C}" type="slidenum">
              <a:rPr lang="en-US"/>
              <a:pPr>
                <a:defRPr/>
              </a:pPr>
              <a:t>13</a:t>
            </a:fld>
            <a:endParaRPr lang="en-US"/>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9778" name="Rectangle 2"/>
          <p:cNvSpPr>
            <a:spLocks noGrp="1" noChangeArrowheads="1"/>
          </p:cNvSpPr>
          <p:nvPr>
            <p:ph type="title"/>
          </p:nvPr>
        </p:nvSpPr>
        <p:spPr>
          <a:xfrm rot="17100000">
            <a:off x="-634206" y="2921794"/>
            <a:ext cx="5065712" cy="1695450"/>
          </a:xfrm>
        </p:spPr>
        <p:txBody>
          <a:bodyPr/>
          <a:lstStyle/>
          <a:p>
            <a:pPr eaLnBrk="1" fontAlgn="auto" hangingPunct="1">
              <a:spcAft>
                <a:spcPts val="0"/>
              </a:spcAft>
              <a:defRPr/>
            </a:pPr>
            <a:r>
              <a:rPr lang="en-US" sz="3600" i="1">
                <a:solidFill>
                  <a:srgbClr val="FFFF00"/>
                </a:solidFill>
              </a:rPr>
              <a:t>What is on a CLAIM?</a:t>
            </a:r>
            <a:r>
              <a:rPr lang="en-US" sz="3200" b="1" i="1">
                <a:solidFill>
                  <a:srgbClr val="FFFF00"/>
                </a:solidFill>
              </a:rPr>
              <a:t> </a:t>
            </a:r>
            <a:endParaRPr lang="en-US" sz="3200" b="1"/>
          </a:p>
        </p:txBody>
      </p:sp>
      <p:sp>
        <p:nvSpPr>
          <p:cNvPr id="459779" name="Rectangle 3"/>
          <p:cNvSpPr>
            <a:spLocks noGrp="1" noChangeArrowheads="1"/>
          </p:cNvSpPr>
          <p:nvPr>
            <p:ph idx="1"/>
          </p:nvPr>
        </p:nvSpPr>
        <p:spPr>
          <a:xfrm>
            <a:off x="457200" y="1752600"/>
            <a:ext cx="8229600" cy="4343400"/>
          </a:xfrm>
        </p:spPr>
        <p:txBody>
          <a:bodyPr>
            <a:normAutofit fontScale="92500" lnSpcReduction="10000"/>
          </a:bodyPr>
          <a:lstStyle/>
          <a:p>
            <a:pPr marL="365760" indent="-365760" algn="ctr" fontAlgn="auto">
              <a:lnSpc>
                <a:spcPct val="90000"/>
              </a:lnSpc>
              <a:spcBef>
                <a:spcPct val="0"/>
              </a:spcBef>
              <a:buSzTx/>
              <a:buFontTx/>
              <a:buNone/>
              <a:defRPr/>
            </a:pPr>
            <a:r>
              <a:rPr lang="en-US" sz="3600" b="1" dirty="0">
                <a:solidFill>
                  <a:srgbClr val="FF0000"/>
                </a:solidFill>
              </a:rPr>
              <a:t>Code sets </a:t>
            </a:r>
          </a:p>
          <a:p>
            <a:pPr marL="365760" indent="-365760" algn="ctr" fontAlgn="auto">
              <a:lnSpc>
                <a:spcPct val="90000"/>
              </a:lnSpc>
              <a:spcBef>
                <a:spcPct val="0"/>
              </a:spcBef>
              <a:buSzTx/>
              <a:buFontTx/>
              <a:buNone/>
              <a:defRPr/>
            </a:pPr>
            <a:r>
              <a:rPr lang="en-US" sz="2400" dirty="0"/>
              <a:t>are any set of codes used to encode data elements</a:t>
            </a:r>
          </a:p>
          <a:p>
            <a:pPr marL="365760" indent="-365760" algn="ctr" fontAlgn="auto">
              <a:lnSpc>
                <a:spcPct val="90000"/>
              </a:lnSpc>
              <a:spcBef>
                <a:spcPct val="0"/>
              </a:spcBef>
              <a:buSzTx/>
              <a:buFontTx/>
              <a:buNone/>
              <a:defRPr/>
            </a:pPr>
            <a:endParaRPr lang="en-US" sz="2400" dirty="0"/>
          </a:p>
          <a:p>
            <a:pPr marL="365760" indent="-365760" algn="ctr" eaLnBrk="1" fontAlgn="auto" hangingPunct="1">
              <a:lnSpc>
                <a:spcPct val="90000"/>
              </a:lnSpc>
              <a:buFontTx/>
              <a:buNone/>
              <a:defRPr/>
            </a:pPr>
            <a:r>
              <a:rPr lang="en-US" b="1" i="1" dirty="0">
                <a:solidFill>
                  <a:srgbClr val="FFFF00"/>
                </a:solidFill>
              </a:rPr>
              <a:t>~ Examples ~</a:t>
            </a:r>
          </a:p>
          <a:p>
            <a:pPr marL="365760" indent="-365760" algn="ctr" eaLnBrk="1" fontAlgn="auto" hangingPunct="1">
              <a:lnSpc>
                <a:spcPct val="90000"/>
              </a:lnSpc>
              <a:buFontTx/>
              <a:buNone/>
              <a:defRPr/>
            </a:pPr>
            <a:r>
              <a:rPr lang="en-US" sz="2000" dirty="0">
                <a:solidFill>
                  <a:srgbClr val="00FFFF"/>
                </a:solidFill>
              </a:rPr>
              <a:t>Diagnosis codes</a:t>
            </a:r>
          </a:p>
          <a:p>
            <a:pPr marL="365760" indent="-365760" algn="ctr" eaLnBrk="1" fontAlgn="auto" hangingPunct="1">
              <a:lnSpc>
                <a:spcPct val="90000"/>
              </a:lnSpc>
              <a:buFontTx/>
              <a:buNone/>
              <a:defRPr/>
            </a:pPr>
            <a:r>
              <a:rPr lang="en-US" sz="2000" dirty="0">
                <a:solidFill>
                  <a:srgbClr val="00FFFF"/>
                </a:solidFill>
              </a:rPr>
              <a:t>Procedure &amp; Modifier codes</a:t>
            </a:r>
          </a:p>
          <a:p>
            <a:pPr marL="365760" indent="-365760" algn="ctr" eaLnBrk="1" fontAlgn="auto" hangingPunct="1">
              <a:lnSpc>
                <a:spcPct val="90000"/>
              </a:lnSpc>
              <a:buFontTx/>
              <a:buNone/>
              <a:defRPr/>
            </a:pPr>
            <a:r>
              <a:rPr lang="en-US" sz="2000" dirty="0">
                <a:solidFill>
                  <a:srgbClr val="00FFFF"/>
                </a:solidFill>
              </a:rPr>
              <a:t>Revenue codes</a:t>
            </a:r>
          </a:p>
          <a:p>
            <a:pPr marL="365760" indent="-365760" algn="ctr" eaLnBrk="1" fontAlgn="auto" hangingPunct="1">
              <a:lnSpc>
                <a:spcPct val="90000"/>
              </a:lnSpc>
              <a:buFontTx/>
              <a:buNone/>
              <a:defRPr/>
            </a:pPr>
            <a:r>
              <a:rPr lang="en-US" sz="2000" dirty="0">
                <a:solidFill>
                  <a:srgbClr val="00FFFF"/>
                </a:solidFill>
              </a:rPr>
              <a:t>Place of Service (POS) codes</a:t>
            </a:r>
          </a:p>
          <a:p>
            <a:pPr marL="365760" indent="-365760" algn="ctr" eaLnBrk="1" fontAlgn="auto" hangingPunct="1">
              <a:lnSpc>
                <a:spcPct val="90000"/>
              </a:lnSpc>
              <a:buFontTx/>
              <a:buNone/>
              <a:defRPr/>
            </a:pPr>
            <a:r>
              <a:rPr lang="en-US" sz="2000" dirty="0">
                <a:solidFill>
                  <a:srgbClr val="00FFFF"/>
                </a:solidFill>
              </a:rPr>
              <a:t>Type of Bill codes</a:t>
            </a:r>
          </a:p>
          <a:p>
            <a:pPr marL="365760" indent="-365760" algn="ctr" eaLnBrk="1" fontAlgn="auto" hangingPunct="1">
              <a:lnSpc>
                <a:spcPct val="90000"/>
              </a:lnSpc>
              <a:buFontTx/>
              <a:buNone/>
              <a:defRPr/>
            </a:pPr>
            <a:r>
              <a:rPr lang="en-US" sz="2000" dirty="0">
                <a:solidFill>
                  <a:srgbClr val="00FFFF"/>
                </a:solidFill>
              </a:rPr>
              <a:t>Condition codes</a:t>
            </a:r>
          </a:p>
          <a:p>
            <a:pPr marL="365760" indent="-365760" algn="ctr" eaLnBrk="1" fontAlgn="auto" hangingPunct="1">
              <a:lnSpc>
                <a:spcPct val="90000"/>
              </a:lnSpc>
              <a:buFontTx/>
              <a:buNone/>
              <a:defRPr/>
            </a:pPr>
            <a:r>
              <a:rPr lang="en-US" sz="2000" dirty="0">
                <a:solidFill>
                  <a:srgbClr val="00FFFF"/>
                </a:solidFill>
              </a:rPr>
              <a:t>Occurrence codes</a:t>
            </a:r>
          </a:p>
        </p:txBody>
      </p:sp>
      <p:sp>
        <p:nvSpPr>
          <p:cNvPr id="6" name="Slide Number Placeholder 5"/>
          <p:cNvSpPr>
            <a:spLocks noGrp="1"/>
          </p:cNvSpPr>
          <p:nvPr>
            <p:ph type="sldNum" sz="quarter" idx="12"/>
          </p:nvPr>
        </p:nvSpPr>
        <p:spPr/>
        <p:txBody>
          <a:bodyPr>
            <a:normAutofit fontScale="92500" lnSpcReduction="20000"/>
          </a:bodyPr>
          <a:lstStyle/>
          <a:p>
            <a:pPr>
              <a:defRPr/>
            </a:pPr>
            <a:fld id="{AB72E692-DB21-43CD-9F0E-87BCB9C4C8A3}" type="slidenum">
              <a:rPr lang="en-US"/>
              <a:pPr>
                <a:defRPr/>
              </a:pPr>
              <a:t>14</a:t>
            </a:fld>
            <a:endParaRPr lang="en-US"/>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2066" name="Rectangle 2"/>
          <p:cNvSpPr>
            <a:spLocks noGrp="1" noChangeArrowheads="1"/>
          </p:cNvSpPr>
          <p:nvPr>
            <p:ph type="title"/>
          </p:nvPr>
        </p:nvSpPr>
        <p:spPr>
          <a:xfrm rot="17100000">
            <a:off x="-634206" y="2921794"/>
            <a:ext cx="5065712" cy="1695450"/>
          </a:xfrm>
        </p:spPr>
        <p:txBody>
          <a:bodyPr/>
          <a:lstStyle/>
          <a:p>
            <a:pPr eaLnBrk="1" fontAlgn="auto" hangingPunct="1">
              <a:spcAft>
                <a:spcPts val="0"/>
              </a:spcAft>
              <a:defRPr/>
            </a:pPr>
            <a:r>
              <a:rPr lang="en-US" sz="3600" i="1">
                <a:solidFill>
                  <a:srgbClr val="FFFF00"/>
                </a:solidFill>
              </a:rPr>
              <a:t>What is on a CLAIM?</a:t>
            </a:r>
            <a:r>
              <a:rPr lang="en-US" sz="3200" b="1" i="1">
                <a:solidFill>
                  <a:srgbClr val="FFFF00"/>
                </a:solidFill>
              </a:rPr>
              <a:t> </a:t>
            </a:r>
            <a:endParaRPr lang="en-US" sz="3200" b="1"/>
          </a:p>
        </p:txBody>
      </p:sp>
      <p:sp>
        <p:nvSpPr>
          <p:cNvPr id="472067" name="Rectangle 3"/>
          <p:cNvSpPr>
            <a:spLocks noGrp="1" noChangeArrowheads="1"/>
          </p:cNvSpPr>
          <p:nvPr>
            <p:ph idx="1"/>
          </p:nvPr>
        </p:nvSpPr>
        <p:spPr>
          <a:xfrm>
            <a:off x="457200" y="1676400"/>
            <a:ext cx="8229600" cy="4495800"/>
          </a:xfrm>
        </p:spPr>
        <p:txBody>
          <a:bodyPr>
            <a:normAutofit fontScale="92500" lnSpcReduction="20000"/>
          </a:bodyPr>
          <a:lstStyle/>
          <a:p>
            <a:pPr marL="365760" indent="-365760" algn="ctr" fontAlgn="auto">
              <a:lnSpc>
                <a:spcPct val="80000"/>
              </a:lnSpc>
              <a:spcBef>
                <a:spcPct val="0"/>
              </a:spcBef>
              <a:buSzTx/>
              <a:buFontTx/>
              <a:buNone/>
              <a:defRPr/>
            </a:pPr>
            <a:endParaRPr lang="en-US" sz="1400" b="1" dirty="0">
              <a:solidFill>
                <a:srgbClr val="D60093"/>
              </a:solidFill>
            </a:endParaRPr>
          </a:p>
          <a:p>
            <a:pPr marL="365760" indent="-365760" algn="ctr" fontAlgn="auto">
              <a:lnSpc>
                <a:spcPct val="80000"/>
              </a:lnSpc>
              <a:spcBef>
                <a:spcPct val="0"/>
              </a:spcBef>
              <a:buSzTx/>
              <a:buFontTx/>
              <a:buNone/>
              <a:defRPr/>
            </a:pPr>
            <a:r>
              <a:rPr lang="en-US" b="1" dirty="0">
                <a:solidFill>
                  <a:srgbClr val="FF0000"/>
                </a:solidFill>
              </a:rPr>
              <a:t>Code sets common to </a:t>
            </a:r>
            <a:r>
              <a:rPr lang="en-US" b="1" dirty="0"/>
              <a:t>Physician</a:t>
            </a:r>
            <a:r>
              <a:rPr lang="en-US" b="1" dirty="0">
                <a:solidFill>
                  <a:srgbClr val="D60093"/>
                </a:solidFill>
              </a:rPr>
              <a:t> </a:t>
            </a:r>
            <a:r>
              <a:rPr lang="en-US" b="1" dirty="0">
                <a:solidFill>
                  <a:srgbClr val="FF0000"/>
                </a:solidFill>
              </a:rPr>
              <a:t>&amp;</a:t>
            </a:r>
            <a:r>
              <a:rPr lang="en-US" b="1" dirty="0">
                <a:solidFill>
                  <a:srgbClr val="D60093"/>
                </a:solidFill>
              </a:rPr>
              <a:t> </a:t>
            </a:r>
            <a:r>
              <a:rPr lang="en-US" b="1" dirty="0"/>
              <a:t>Hospital</a:t>
            </a:r>
          </a:p>
          <a:p>
            <a:pPr marL="365760" indent="-365760" algn="ctr" fontAlgn="auto">
              <a:lnSpc>
                <a:spcPct val="80000"/>
              </a:lnSpc>
              <a:spcBef>
                <a:spcPct val="0"/>
              </a:spcBef>
              <a:buSzTx/>
              <a:buFontTx/>
              <a:buNone/>
              <a:defRPr/>
            </a:pPr>
            <a:endParaRPr lang="en-US" sz="2000" b="1" dirty="0"/>
          </a:p>
          <a:p>
            <a:pPr marL="365760" indent="-365760" algn="ctr" fontAlgn="auto">
              <a:lnSpc>
                <a:spcPct val="80000"/>
              </a:lnSpc>
              <a:spcBef>
                <a:spcPct val="0"/>
              </a:spcBef>
              <a:buSzTx/>
              <a:buFontTx/>
              <a:buNone/>
              <a:defRPr/>
            </a:pPr>
            <a:endParaRPr lang="en-US" sz="2000" b="1" dirty="0"/>
          </a:p>
          <a:p>
            <a:pPr marL="365760" indent="-365760" fontAlgn="auto">
              <a:lnSpc>
                <a:spcPct val="80000"/>
              </a:lnSpc>
              <a:spcBef>
                <a:spcPct val="0"/>
              </a:spcBef>
              <a:buSzTx/>
              <a:defRPr/>
            </a:pPr>
            <a:r>
              <a:rPr lang="en-US" sz="2000" b="1" dirty="0"/>
              <a:t>Diagnosis codes</a:t>
            </a:r>
            <a:r>
              <a:rPr lang="en-US" sz="1600" b="1" dirty="0"/>
              <a:t> </a:t>
            </a:r>
            <a:r>
              <a:rPr lang="en-US" sz="1600" dirty="0"/>
              <a:t>are numeric codes representing diseases, injuries, impairments, symptoms and causes of death, which are mandatory on all </a:t>
            </a:r>
            <a:r>
              <a:rPr lang="en-US" sz="1600" u="sng" dirty="0"/>
              <a:t>medical</a:t>
            </a:r>
            <a:r>
              <a:rPr lang="en-US" sz="1600" dirty="0"/>
              <a:t> claims. </a:t>
            </a:r>
          </a:p>
          <a:p>
            <a:pPr marL="731520" lvl="1" indent="-365760" fontAlgn="auto">
              <a:lnSpc>
                <a:spcPct val="80000"/>
              </a:lnSpc>
              <a:spcBef>
                <a:spcPct val="0"/>
              </a:spcBef>
              <a:buFont typeface="Wingdings" pitchFamily="2" charset="2"/>
              <a:buChar char="Ø"/>
              <a:defRPr/>
            </a:pPr>
            <a:r>
              <a:rPr lang="en-US" sz="1400" dirty="0" smtClean="0"/>
              <a:t>  Currently Referred </a:t>
            </a:r>
            <a:r>
              <a:rPr lang="en-US" sz="1400" dirty="0"/>
              <a:t>to as ICD-9 </a:t>
            </a:r>
            <a:r>
              <a:rPr lang="en-US" sz="1400" dirty="0" smtClean="0"/>
              <a:t>codes</a:t>
            </a:r>
          </a:p>
          <a:p>
            <a:pPr marL="731520" lvl="1" indent="-365760" fontAlgn="auto">
              <a:lnSpc>
                <a:spcPct val="80000"/>
              </a:lnSpc>
              <a:spcBef>
                <a:spcPct val="0"/>
              </a:spcBef>
              <a:buFont typeface="Wingdings" pitchFamily="2" charset="2"/>
              <a:buChar char="Ø"/>
              <a:defRPr/>
            </a:pPr>
            <a:r>
              <a:rPr lang="en-US" sz="1400" dirty="0"/>
              <a:t> </a:t>
            </a:r>
            <a:r>
              <a:rPr lang="en-US" sz="1400" dirty="0" smtClean="0"/>
              <a:t> Effective 10/1/2014, will be ICD-10 codes </a:t>
            </a:r>
            <a:endParaRPr lang="en-US" sz="1400" dirty="0"/>
          </a:p>
          <a:p>
            <a:pPr marL="731520" lvl="1" indent="-365760" fontAlgn="auto">
              <a:lnSpc>
                <a:spcPct val="80000"/>
              </a:lnSpc>
              <a:spcBef>
                <a:spcPct val="0"/>
              </a:spcBef>
              <a:buFont typeface="Wingdings" pitchFamily="2" charset="2"/>
              <a:buChar char="Ø"/>
              <a:defRPr/>
            </a:pPr>
            <a:r>
              <a:rPr lang="en-US" sz="1400" dirty="0"/>
              <a:t>  Used for statistical reporting</a:t>
            </a:r>
          </a:p>
          <a:p>
            <a:pPr marL="731520" lvl="1" indent="-365760" fontAlgn="auto">
              <a:lnSpc>
                <a:spcPct val="80000"/>
              </a:lnSpc>
              <a:spcBef>
                <a:spcPct val="0"/>
              </a:spcBef>
              <a:buFont typeface="Wingdings" pitchFamily="2" charset="2"/>
              <a:buChar char="Ø"/>
              <a:defRPr/>
            </a:pPr>
            <a:endParaRPr lang="en-US" sz="1400" dirty="0"/>
          </a:p>
          <a:p>
            <a:pPr marL="365760" indent="-365760" fontAlgn="auto">
              <a:lnSpc>
                <a:spcPct val="80000"/>
              </a:lnSpc>
              <a:spcBef>
                <a:spcPct val="0"/>
              </a:spcBef>
              <a:buSzTx/>
              <a:buFont typeface="Wingdings" pitchFamily="2" charset="2"/>
              <a:buNone/>
              <a:defRPr/>
            </a:pPr>
            <a:endParaRPr lang="en-US" sz="1600" dirty="0"/>
          </a:p>
          <a:p>
            <a:pPr marL="365760" indent="-365760" algn="ctr" fontAlgn="auto">
              <a:lnSpc>
                <a:spcPct val="80000"/>
              </a:lnSpc>
              <a:spcBef>
                <a:spcPct val="0"/>
              </a:spcBef>
              <a:buSzTx/>
              <a:buFont typeface="Wingdings" pitchFamily="2" charset="2"/>
              <a:buNone/>
              <a:defRPr/>
            </a:pPr>
            <a:r>
              <a:rPr lang="en-US" sz="1800" b="1" dirty="0">
                <a:solidFill>
                  <a:srgbClr val="FFFF00"/>
                </a:solidFill>
              </a:rPr>
              <a:t>~ Types ~</a:t>
            </a:r>
          </a:p>
          <a:p>
            <a:pPr marL="365760" indent="-365760" algn="ctr" fontAlgn="auto">
              <a:lnSpc>
                <a:spcPct val="80000"/>
              </a:lnSpc>
              <a:spcBef>
                <a:spcPct val="0"/>
              </a:spcBef>
              <a:buSzTx/>
              <a:buFont typeface="Wingdings" pitchFamily="2" charset="2"/>
              <a:buNone/>
              <a:defRPr/>
            </a:pPr>
            <a:r>
              <a:rPr lang="en-US" sz="1600" dirty="0">
                <a:solidFill>
                  <a:srgbClr val="00FFFF"/>
                </a:solidFill>
              </a:rPr>
              <a:t>Primary - Physician</a:t>
            </a:r>
          </a:p>
          <a:p>
            <a:pPr marL="365760" indent="-365760" algn="ctr" fontAlgn="auto">
              <a:lnSpc>
                <a:spcPct val="80000"/>
              </a:lnSpc>
              <a:spcBef>
                <a:spcPct val="0"/>
              </a:spcBef>
              <a:buSzTx/>
              <a:buFont typeface="Wingdings" pitchFamily="2" charset="2"/>
              <a:buNone/>
              <a:defRPr/>
            </a:pPr>
            <a:r>
              <a:rPr lang="en-US" sz="1600" dirty="0">
                <a:solidFill>
                  <a:srgbClr val="00FFFF"/>
                </a:solidFill>
              </a:rPr>
              <a:t>Principal, </a:t>
            </a:r>
            <a:r>
              <a:rPr lang="en-US" sz="1600" dirty="0" smtClean="0">
                <a:solidFill>
                  <a:srgbClr val="00FFFF"/>
                </a:solidFill>
              </a:rPr>
              <a:t>other, Patient Reason, External Cause of Injury </a:t>
            </a:r>
            <a:r>
              <a:rPr lang="en-US" sz="1600" dirty="0">
                <a:solidFill>
                  <a:srgbClr val="00FFFF"/>
                </a:solidFill>
              </a:rPr>
              <a:t>- Hospital</a:t>
            </a:r>
          </a:p>
          <a:p>
            <a:pPr marL="365760" indent="-365760" fontAlgn="auto">
              <a:lnSpc>
                <a:spcPct val="80000"/>
              </a:lnSpc>
              <a:spcBef>
                <a:spcPct val="0"/>
              </a:spcBef>
              <a:buSzTx/>
              <a:buFont typeface="Wingdings" pitchFamily="2" charset="2"/>
              <a:buNone/>
              <a:defRPr/>
            </a:pPr>
            <a:endParaRPr lang="en-US" sz="1600" dirty="0"/>
          </a:p>
          <a:p>
            <a:pPr marL="365760" indent="-365760" algn="ctr" eaLnBrk="1" fontAlgn="auto" hangingPunct="1">
              <a:lnSpc>
                <a:spcPct val="80000"/>
              </a:lnSpc>
              <a:buFontTx/>
              <a:buNone/>
              <a:defRPr/>
            </a:pPr>
            <a:r>
              <a:rPr lang="en-US" sz="1800" b="1" dirty="0"/>
              <a:t>* Mandatory *</a:t>
            </a:r>
          </a:p>
          <a:p>
            <a:pPr marL="365760" indent="-365760" algn="ctr" eaLnBrk="1" fontAlgn="auto" hangingPunct="1">
              <a:lnSpc>
                <a:spcPct val="80000"/>
              </a:lnSpc>
              <a:buFontTx/>
              <a:buNone/>
              <a:defRPr/>
            </a:pPr>
            <a:r>
              <a:rPr lang="en-US" sz="1800" dirty="0" smtClean="0">
                <a:solidFill>
                  <a:srgbClr val="00FFFF"/>
                </a:solidFill>
              </a:rPr>
              <a:t>CMS-1500 claim </a:t>
            </a:r>
            <a:r>
              <a:rPr lang="en-US" sz="1800" dirty="0" smtClean="0">
                <a:solidFill>
                  <a:srgbClr val="00FFFF"/>
                </a:solidFill>
                <a:sym typeface="Wingdings" pitchFamily="2" charset="2"/>
              </a:rPr>
              <a:t> Primary</a:t>
            </a:r>
          </a:p>
          <a:p>
            <a:pPr marL="365760" indent="-365760" algn="ctr" eaLnBrk="1" fontAlgn="auto" hangingPunct="1">
              <a:lnSpc>
                <a:spcPct val="80000"/>
              </a:lnSpc>
              <a:buFontTx/>
              <a:buNone/>
              <a:defRPr/>
            </a:pPr>
            <a:r>
              <a:rPr lang="en-US" sz="1800" dirty="0" smtClean="0">
                <a:solidFill>
                  <a:srgbClr val="00FFFF"/>
                </a:solidFill>
                <a:sym typeface="Wingdings" pitchFamily="2" charset="2"/>
              </a:rPr>
              <a:t>UB-04   Principal</a:t>
            </a:r>
            <a:endParaRPr lang="en-US" sz="1400" i="1" dirty="0"/>
          </a:p>
        </p:txBody>
      </p:sp>
      <p:sp>
        <p:nvSpPr>
          <p:cNvPr id="6" name="Slide Number Placeholder 5"/>
          <p:cNvSpPr>
            <a:spLocks noGrp="1"/>
          </p:cNvSpPr>
          <p:nvPr>
            <p:ph type="sldNum" sz="quarter" idx="12"/>
          </p:nvPr>
        </p:nvSpPr>
        <p:spPr/>
        <p:txBody>
          <a:bodyPr>
            <a:normAutofit fontScale="92500" lnSpcReduction="20000"/>
          </a:bodyPr>
          <a:lstStyle/>
          <a:p>
            <a:pPr>
              <a:defRPr/>
            </a:pPr>
            <a:fld id="{BCCC73EF-D69E-4C30-B285-220497FE7127}" type="slidenum">
              <a:rPr lang="en-US"/>
              <a:pPr>
                <a:defRPr/>
              </a:pPr>
              <a:t>15</a:t>
            </a:fld>
            <a:endParaRPr lang="en-US"/>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6402" name="Rectangle 2"/>
          <p:cNvSpPr>
            <a:spLocks noGrp="1" noChangeArrowheads="1"/>
          </p:cNvSpPr>
          <p:nvPr>
            <p:ph type="title"/>
          </p:nvPr>
        </p:nvSpPr>
        <p:spPr>
          <a:xfrm rot="17100000">
            <a:off x="-634206" y="2921794"/>
            <a:ext cx="5065712" cy="1695450"/>
          </a:xfrm>
        </p:spPr>
        <p:txBody>
          <a:bodyPr/>
          <a:lstStyle/>
          <a:p>
            <a:pPr eaLnBrk="1" fontAlgn="auto" hangingPunct="1">
              <a:spcAft>
                <a:spcPts val="0"/>
              </a:spcAft>
              <a:defRPr/>
            </a:pPr>
            <a:r>
              <a:rPr lang="en-US" sz="3600" i="1">
                <a:solidFill>
                  <a:srgbClr val="FFFF00"/>
                </a:solidFill>
              </a:rPr>
              <a:t>What is on a CLAIM?</a:t>
            </a:r>
            <a:r>
              <a:rPr lang="en-US" sz="3200" b="1" i="1">
                <a:solidFill>
                  <a:srgbClr val="FFFF00"/>
                </a:solidFill>
              </a:rPr>
              <a:t> </a:t>
            </a:r>
            <a:endParaRPr lang="en-US" sz="3200" b="1"/>
          </a:p>
        </p:txBody>
      </p:sp>
      <p:sp>
        <p:nvSpPr>
          <p:cNvPr id="486403" name="Rectangle 3"/>
          <p:cNvSpPr>
            <a:spLocks noGrp="1" noChangeArrowheads="1"/>
          </p:cNvSpPr>
          <p:nvPr>
            <p:ph idx="1"/>
          </p:nvPr>
        </p:nvSpPr>
        <p:spPr>
          <a:xfrm>
            <a:off x="457200" y="1676400"/>
            <a:ext cx="8229600" cy="4343400"/>
          </a:xfrm>
        </p:spPr>
        <p:txBody>
          <a:bodyPr>
            <a:normAutofit fontScale="92500" lnSpcReduction="20000"/>
          </a:bodyPr>
          <a:lstStyle/>
          <a:p>
            <a:pPr marL="365760" indent="-365760" algn="ctr" fontAlgn="auto">
              <a:lnSpc>
                <a:spcPct val="80000"/>
              </a:lnSpc>
              <a:spcBef>
                <a:spcPct val="0"/>
              </a:spcBef>
              <a:buSzTx/>
              <a:buFontTx/>
              <a:buNone/>
              <a:defRPr/>
            </a:pPr>
            <a:endParaRPr lang="en-US" sz="1400" b="1" dirty="0">
              <a:solidFill>
                <a:srgbClr val="D60093"/>
              </a:solidFill>
            </a:endParaRPr>
          </a:p>
          <a:p>
            <a:pPr marL="365760" indent="-365760" algn="ctr" fontAlgn="auto">
              <a:lnSpc>
                <a:spcPct val="80000"/>
              </a:lnSpc>
              <a:spcBef>
                <a:spcPct val="0"/>
              </a:spcBef>
              <a:buSzTx/>
              <a:buFontTx/>
              <a:buNone/>
              <a:defRPr/>
            </a:pPr>
            <a:r>
              <a:rPr lang="en-US" b="1" dirty="0">
                <a:solidFill>
                  <a:srgbClr val="FF0000"/>
                </a:solidFill>
              </a:rPr>
              <a:t>Code sets common to </a:t>
            </a:r>
            <a:r>
              <a:rPr lang="en-US" b="1" dirty="0"/>
              <a:t>Physician</a:t>
            </a:r>
            <a:r>
              <a:rPr lang="en-US" b="1" dirty="0">
                <a:solidFill>
                  <a:srgbClr val="D60093"/>
                </a:solidFill>
              </a:rPr>
              <a:t> </a:t>
            </a:r>
            <a:r>
              <a:rPr lang="en-US" b="1" dirty="0">
                <a:solidFill>
                  <a:srgbClr val="FF0000"/>
                </a:solidFill>
              </a:rPr>
              <a:t>&amp;</a:t>
            </a:r>
            <a:r>
              <a:rPr lang="en-US" b="1" dirty="0">
                <a:solidFill>
                  <a:srgbClr val="D60093"/>
                </a:solidFill>
              </a:rPr>
              <a:t> </a:t>
            </a:r>
            <a:r>
              <a:rPr lang="en-US" b="1" dirty="0"/>
              <a:t>Hospital</a:t>
            </a:r>
            <a:endParaRPr lang="en-US" sz="2000" b="1" dirty="0"/>
          </a:p>
          <a:p>
            <a:pPr marL="365760" indent="-365760" fontAlgn="auto">
              <a:lnSpc>
                <a:spcPct val="80000"/>
              </a:lnSpc>
              <a:spcBef>
                <a:spcPct val="0"/>
              </a:spcBef>
              <a:buSzTx/>
              <a:defRPr/>
            </a:pPr>
            <a:endParaRPr lang="en-US" sz="2000" b="1" dirty="0"/>
          </a:p>
          <a:p>
            <a:pPr marL="365760" indent="-365760" fontAlgn="auto">
              <a:lnSpc>
                <a:spcPct val="80000"/>
              </a:lnSpc>
              <a:spcBef>
                <a:spcPct val="0"/>
              </a:spcBef>
              <a:buSzTx/>
              <a:buFontTx/>
              <a:buNone/>
              <a:defRPr/>
            </a:pPr>
            <a:endParaRPr lang="en-US" sz="2000" b="1" dirty="0"/>
          </a:p>
          <a:p>
            <a:pPr marL="365760" indent="-365760" fontAlgn="auto">
              <a:lnSpc>
                <a:spcPct val="80000"/>
              </a:lnSpc>
              <a:spcBef>
                <a:spcPct val="0"/>
              </a:spcBef>
              <a:buSzTx/>
              <a:defRPr/>
            </a:pPr>
            <a:r>
              <a:rPr lang="en-US" sz="2000" b="1" dirty="0"/>
              <a:t>Procedure codes </a:t>
            </a:r>
            <a:r>
              <a:rPr lang="en-US" sz="1600" dirty="0"/>
              <a:t>are numeric/alpha-numeric codes representing physician and non-physician services, which are mandatory on all </a:t>
            </a:r>
            <a:r>
              <a:rPr lang="en-US" sz="1600" u="sng" dirty="0"/>
              <a:t>professional</a:t>
            </a:r>
            <a:r>
              <a:rPr lang="en-US" sz="1600" dirty="0"/>
              <a:t> claims. </a:t>
            </a:r>
          </a:p>
          <a:p>
            <a:pPr marL="731520" lvl="1" indent="-365760" fontAlgn="auto">
              <a:lnSpc>
                <a:spcPct val="80000"/>
              </a:lnSpc>
              <a:spcBef>
                <a:spcPct val="0"/>
              </a:spcBef>
              <a:buFont typeface="Wingdings" pitchFamily="2" charset="2"/>
              <a:buChar char="Ø"/>
              <a:defRPr/>
            </a:pPr>
            <a:r>
              <a:rPr lang="en-US" sz="1600" b="1" dirty="0"/>
              <a:t>	 </a:t>
            </a:r>
            <a:r>
              <a:rPr lang="en-US" sz="1400" dirty="0"/>
              <a:t>Referred to as </a:t>
            </a:r>
            <a:r>
              <a:rPr lang="en-US" sz="1600" b="1" dirty="0"/>
              <a:t>HCPCS</a:t>
            </a:r>
            <a:r>
              <a:rPr lang="en-US" sz="1400" dirty="0"/>
              <a:t> codes</a:t>
            </a:r>
            <a:r>
              <a:rPr lang="en-US" sz="1600" b="1" dirty="0"/>
              <a:t> </a:t>
            </a:r>
          </a:p>
          <a:p>
            <a:pPr marL="731520" lvl="1" indent="-365760" fontAlgn="auto">
              <a:lnSpc>
                <a:spcPct val="80000"/>
              </a:lnSpc>
              <a:spcBef>
                <a:spcPct val="0"/>
              </a:spcBef>
              <a:buFont typeface="Wingdings" pitchFamily="2" charset="2"/>
              <a:buNone/>
              <a:defRPr/>
            </a:pPr>
            <a:endParaRPr lang="en-US" sz="1600" b="1" dirty="0"/>
          </a:p>
          <a:p>
            <a:pPr marL="731520" lvl="1" indent="-365760" fontAlgn="auto">
              <a:lnSpc>
                <a:spcPct val="80000"/>
              </a:lnSpc>
              <a:spcBef>
                <a:spcPct val="0"/>
              </a:spcBef>
              <a:buFont typeface="Wingdings" pitchFamily="2" charset="2"/>
              <a:buChar char="Ø"/>
              <a:defRPr/>
            </a:pPr>
            <a:endParaRPr lang="en-US" sz="1600" b="1" dirty="0">
              <a:solidFill>
                <a:srgbClr val="FFFF00"/>
              </a:solidFill>
            </a:endParaRPr>
          </a:p>
          <a:p>
            <a:pPr marL="731520" lvl="1" indent="-365760" algn="ctr" fontAlgn="auto">
              <a:lnSpc>
                <a:spcPct val="80000"/>
              </a:lnSpc>
              <a:spcBef>
                <a:spcPct val="0"/>
              </a:spcBef>
              <a:buFont typeface="Wingdings" pitchFamily="2" charset="2"/>
              <a:buNone/>
              <a:defRPr/>
            </a:pPr>
            <a:r>
              <a:rPr lang="en-US" sz="1600" b="1" dirty="0">
                <a:solidFill>
                  <a:srgbClr val="FFFF00"/>
                </a:solidFill>
              </a:rPr>
              <a:t>~ Types of HCPCS ~</a:t>
            </a:r>
          </a:p>
          <a:p>
            <a:pPr marL="365760" indent="-365760" algn="ctr" fontAlgn="auto">
              <a:lnSpc>
                <a:spcPct val="80000"/>
              </a:lnSpc>
              <a:spcBef>
                <a:spcPct val="0"/>
              </a:spcBef>
              <a:buSzTx/>
              <a:buFont typeface="Wingdings" pitchFamily="2" charset="2"/>
              <a:buNone/>
              <a:defRPr/>
            </a:pPr>
            <a:r>
              <a:rPr lang="en-US" sz="1600" dirty="0">
                <a:solidFill>
                  <a:srgbClr val="00FFFF"/>
                </a:solidFill>
              </a:rPr>
              <a:t>CPT-4, ICD-9 (Principal procedure codes), National, Local</a:t>
            </a:r>
          </a:p>
          <a:p>
            <a:pPr marL="365760" indent="-365760" algn="ctr" fontAlgn="auto">
              <a:lnSpc>
                <a:spcPct val="80000"/>
              </a:lnSpc>
              <a:spcBef>
                <a:spcPct val="0"/>
              </a:spcBef>
              <a:buSzTx/>
              <a:buFont typeface="Wingdings" pitchFamily="2" charset="2"/>
              <a:buNone/>
              <a:defRPr/>
            </a:pPr>
            <a:endParaRPr lang="en-US" sz="1600" dirty="0"/>
          </a:p>
          <a:p>
            <a:pPr marL="365760" indent="-365760" algn="ctr" fontAlgn="auto">
              <a:lnSpc>
                <a:spcPct val="80000"/>
              </a:lnSpc>
              <a:spcBef>
                <a:spcPct val="0"/>
              </a:spcBef>
              <a:buSzTx/>
              <a:buFont typeface="Wingdings" pitchFamily="2" charset="2"/>
              <a:buNone/>
              <a:defRPr/>
            </a:pPr>
            <a:endParaRPr lang="en-US" sz="1600" dirty="0"/>
          </a:p>
          <a:p>
            <a:pPr marL="365760" indent="-365760" algn="ctr" eaLnBrk="1" fontAlgn="auto" hangingPunct="1">
              <a:lnSpc>
                <a:spcPct val="80000"/>
              </a:lnSpc>
              <a:buFontTx/>
              <a:buNone/>
              <a:defRPr/>
            </a:pPr>
            <a:r>
              <a:rPr lang="en-US" sz="1800" b="1" dirty="0"/>
              <a:t>* Mandatory *</a:t>
            </a:r>
          </a:p>
          <a:p>
            <a:pPr marL="365760" indent="-365760" algn="ctr" eaLnBrk="1" fontAlgn="auto" hangingPunct="1">
              <a:lnSpc>
                <a:spcPct val="80000"/>
              </a:lnSpc>
              <a:buFontTx/>
              <a:buNone/>
              <a:defRPr/>
            </a:pPr>
            <a:r>
              <a:rPr lang="en-US" sz="1800" dirty="0" smtClean="0">
                <a:solidFill>
                  <a:srgbClr val="00FFFF"/>
                </a:solidFill>
              </a:rPr>
              <a:t>CMS-1500 </a:t>
            </a:r>
            <a:r>
              <a:rPr lang="en-US" sz="1800" dirty="0">
                <a:solidFill>
                  <a:srgbClr val="00FFFF"/>
                </a:solidFill>
              </a:rPr>
              <a:t>claim</a:t>
            </a:r>
          </a:p>
          <a:p>
            <a:pPr marL="365760" indent="-365760" algn="ctr" eaLnBrk="1" fontAlgn="auto" hangingPunct="1">
              <a:lnSpc>
                <a:spcPct val="80000"/>
              </a:lnSpc>
              <a:buFontTx/>
              <a:buNone/>
              <a:defRPr/>
            </a:pPr>
            <a:endParaRPr lang="en-US" sz="1800" dirty="0">
              <a:solidFill>
                <a:srgbClr val="00FFFF"/>
              </a:solidFill>
            </a:endParaRPr>
          </a:p>
          <a:p>
            <a:pPr marL="365760" indent="-365760" algn="ctr" eaLnBrk="1" fontAlgn="auto" hangingPunct="1">
              <a:lnSpc>
                <a:spcPct val="80000"/>
              </a:lnSpc>
              <a:buFontTx/>
              <a:buNone/>
              <a:defRPr/>
            </a:pPr>
            <a:r>
              <a:rPr lang="en-US" sz="1400" b="1" dirty="0"/>
              <a:t> </a:t>
            </a:r>
            <a:r>
              <a:rPr lang="en-US" sz="1400" b="1" i="1" dirty="0">
                <a:solidFill>
                  <a:srgbClr val="FF0000"/>
                </a:solidFill>
              </a:rPr>
              <a:t>Optiona</a:t>
            </a:r>
            <a:r>
              <a:rPr lang="en-US" sz="1400" b="1" i="1" dirty="0">
                <a:solidFill>
                  <a:srgbClr val="FF00FF"/>
                </a:solidFill>
              </a:rPr>
              <a:t>l</a:t>
            </a:r>
            <a:r>
              <a:rPr lang="en-US" sz="1400" b="1" i="1" dirty="0"/>
              <a:t> on a </a:t>
            </a:r>
            <a:r>
              <a:rPr lang="en-US" sz="1400" i="1" dirty="0" smtClean="0">
                <a:solidFill>
                  <a:schemeClr val="hlink"/>
                </a:solidFill>
              </a:rPr>
              <a:t>UB-04 </a:t>
            </a:r>
            <a:r>
              <a:rPr lang="en-US" sz="1400" i="1" dirty="0">
                <a:solidFill>
                  <a:schemeClr val="hlink"/>
                </a:solidFill>
              </a:rPr>
              <a:t>claim</a:t>
            </a:r>
          </a:p>
        </p:txBody>
      </p:sp>
      <p:sp>
        <p:nvSpPr>
          <p:cNvPr id="6" name="Slide Number Placeholder 5"/>
          <p:cNvSpPr>
            <a:spLocks noGrp="1"/>
          </p:cNvSpPr>
          <p:nvPr>
            <p:ph type="sldNum" sz="quarter" idx="12"/>
          </p:nvPr>
        </p:nvSpPr>
        <p:spPr/>
        <p:txBody>
          <a:bodyPr>
            <a:normAutofit fontScale="92500" lnSpcReduction="20000"/>
          </a:bodyPr>
          <a:lstStyle/>
          <a:p>
            <a:pPr>
              <a:defRPr/>
            </a:pPr>
            <a:fld id="{9AF6F3DD-C2A0-4FB8-83EE-F8EC89D513F2}" type="slidenum">
              <a:rPr lang="en-US"/>
              <a:pPr>
                <a:defRPr/>
              </a:pPr>
              <a:t>16</a:t>
            </a:fld>
            <a:endParaRPr lang="en-US"/>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8450" name="Rectangle 2"/>
          <p:cNvSpPr>
            <a:spLocks noGrp="1" noChangeArrowheads="1"/>
          </p:cNvSpPr>
          <p:nvPr>
            <p:ph type="title"/>
          </p:nvPr>
        </p:nvSpPr>
        <p:spPr>
          <a:xfrm rot="17100000">
            <a:off x="-634206" y="2921794"/>
            <a:ext cx="5065712" cy="1695450"/>
          </a:xfrm>
        </p:spPr>
        <p:txBody>
          <a:bodyPr/>
          <a:lstStyle/>
          <a:p>
            <a:pPr eaLnBrk="1" fontAlgn="auto" hangingPunct="1">
              <a:spcAft>
                <a:spcPts val="0"/>
              </a:spcAft>
              <a:defRPr/>
            </a:pPr>
            <a:r>
              <a:rPr lang="en-US" sz="3600" i="1">
                <a:solidFill>
                  <a:srgbClr val="FFFF00"/>
                </a:solidFill>
              </a:rPr>
              <a:t>What is on a CLAIM?</a:t>
            </a:r>
            <a:r>
              <a:rPr lang="en-US" sz="3200" b="1" i="1">
                <a:solidFill>
                  <a:srgbClr val="FFFF00"/>
                </a:solidFill>
              </a:rPr>
              <a:t> </a:t>
            </a:r>
            <a:endParaRPr lang="en-US" sz="3200" b="1"/>
          </a:p>
        </p:txBody>
      </p:sp>
      <p:sp>
        <p:nvSpPr>
          <p:cNvPr id="488451" name="Rectangle 3"/>
          <p:cNvSpPr>
            <a:spLocks noGrp="1" noChangeArrowheads="1"/>
          </p:cNvSpPr>
          <p:nvPr>
            <p:ph idx="1"/>
          </p:nvPr>
        </p:nvSpPr>
        <p:spPr>
          <a:xfrm>
            <a:off x="457200" y="1752600"/>
            <a:ext cx="8229600" cy="4343400"/>
          </a:xfrm>
        </p:spPr>
        <p:txBody>
          <a:bodyPr/>
          <a:lstStyle/>
          <a:p>
            <a:pPr marL="365760" indent="-365760" algn="ctr" fontAlgn="auto">
              <a:spcBef>
                <a:spcPct val="0"/>
              </a:spcBef>
              <a:buSzTx/>
              <a:buFontTx/>
              <a:buNone/>
              <a:defRPr/>
            </a:pPr>
            <a:r>
              <a:rPr lang="en-US" b="1" dirty="0">
                <a:solidFill>
                  <a:srgbClr val="FF0000"/>
                </a:solidFill>
              </a:rPr>
              <a:t>Code sets common to</a:t>
            </a:r>
            <a:r>
              <a:rPr lang="en-US" b="1" dirty="0">
                <a:solidFill>
                  <a:srgbClr val="D60093"/>
                </a:solidFill>
              </a:rPr>
              <a:t> </a:t>
            </a:r>
            <a:r>
              <a:rPr lang="en-US" b="1" dirty="0"/>
              <a:t>Physician</a:t>
            </a:r>
            <a:r>
              <a:rPr lang="en-US" b="1" dirty="0">
                <a:solidFill>
                  <a:srgbClr val="D60093"/>
                </a:solidFill>
              </a:rPr>
              <a:t> </a:t>
            </a:r>
            <a:r>
              <a:rPr lang="en-US" b="1" dirty="0">
                <a:solidFill>
                  <a:srgbClr val="FF0000"/>
                </a:solidFill>
              </a:rPr>
              <a:t>&amp;</a:t>
            </a:r>
            <a:r>
              <a:rPr lang="en-US" b="1" dirty="0">
                <a:solidFill>
                  <a:srgbClr val="D60093"/>
                </a:solidFill>
              </a:rPr>
              <a:t> </a:t>
            </a:r>
            <a:r>
              <a:rPr lang="en-US" b="1" dirty="0"/>
              <a:t>Hospital</a:t>
            </a:r>
          </a:p>
          <a:p>
            <a:pPr marL="365760" indent="-365760" algn="ctr" fontAlgn="auto">
              <a:spcBef>
                <a:spcPct val="0"/>
              </a:spcBef>
              <a:buSzTx/>
              <a:buFontTx/>
              <a:buNone/>
              <a:defRPr/>
            </a:pPr>
            <a:endParaRPr lang="en-US" sz="2000" b="1" dirty="0"/>
          </a:p>
          <a:p>
            <a:pPr marL="365760" indent="-365760" fontAlgn="auto">
              <a:spcBef>
                <a:spcPct val="0"/>
              </a:spcBef>
              <a:buSzTx/>
              <a:defRPr/>
            </a:pPr>
            <a:r>
              <a:rPr lang="en-US" sz="2000" b="1" dirty="0"/>
              <a:t>Modifier codes</a:t>
            </a:r>
            <a:r>
              <a:rPr lang="en-US" b="1" dirty="0"/>
              <a:t> </a:t>
            </a:r>
            <a:r>
              <a:rPr lang="en-US" sz="1600" b="1" dirty="0"/>
              <a:t>are used by physicians to adequately report procedures that have been altered by a specific circumstance, but not changed in its definition or code</a:t>
            </a:r>
          </a:p>
          <a:p>
            <a:pPr marL="365760" indent="-365760" fontAlgn="auto">
              <a:spcBef>
                <a:spcPct val="0"/>
              </a:spcBef>
              <a:buSzTx/>
              <a:buFontTx/>
              <a:buNone/>
              <a:defRPr/>
            </a:pPr>
            <a:endParaRPr lang="en-US" sz="1600" b="1" dirty="0"/>
          </a:p>
          <a:p>
            <a:pPr marL="365760" indent="-365760" fontAlgn="auto">
              <a:spcBef>
                <a:spcPct val="0"/>
              </a:spcBef>
              <a:buSzTx/>
              <a:buFontTx/>
              <a:buNone/>
              <a:defRPr/>
            </a:pPr>
            <a:endParaRPr lang="en-US" sz="1600" dirty="0"/>
          </a:p>
          <a:p>
            <a:pPr marL="365760" indent="-365760" algn="ctr" fontAlgn="auto">
              <a:spcBef>
                <a:spcPct val="0"/>
              </a:spcBef>
              <a:buSzTx/>
              <a:buFont typeface="Wingdings" pitchFamily="2" charset="2"/>
              <a:buNone/>
              <a:defRPr/>
            </a:pPr>
            <a:r>
              <a:rPr lang="en-US" sz="2400" b="1" i="1" dirty="0">
                <a:solidFill>
                  <a:srgbClr val="FFFF00"/>
                </a:solidFill>
              </a:rPr>
              <a:t>~ Example ~</a:t>
            </a:r>
          </a:p>
          <a:p>
            <a:pPr marL="365760" indent="-365760" algn="ctr" fontAlgn="auto">
              <a:spcBef>
                <a:spcPct val="0"/>
              </a:spcBef>
              <a:buSzTx/>
              <a:buFont typeface="Wingdings" pitchFamily="2" charset="2"/>
              <a:buNone/>
              <a:defRPr/>
            </a:pPr>
            <a:r>
              <a:rPr lang="en-US" sz="1800" dirty="0">
                <a:solidFill>
                  <a:srgbClr val="00FFFF"/>
                </a:solidFill>
              </a:rPr>
              <a:t>A physician providing diagnostic or therapeutic radiology services in a hospital would use modifier </a:t>
            </a:r>
            <a:r>
              <a:rPr lang="en-US" sz="1800" dirty="0"/>
              <a:t>’26’</a:t>
            </a:r>
            <a:r>
              <a:rPr lang="en-US" sz="1800" dirty="0">
                <a:solidFill>
                  <a:srgbClr val="00FFFF"/>
                </a:solidFill>
              </a:rPr>
              <a:t> to report the professional component</a:t>
            </a:r>
          </a:p>
          <a:p>
            <a:pPr marL="365760" indent="-365760" algn="ctr" fontAlgn="auto">
              <a:spcBef>
                <a:spcPct val="0"/>
              </a:spcBef>
              <a:buSzTx/>
              <a:buFont typeface="Wingdings" pitchFamily="2" charset="2"/>
              <a:buNone/>
              <a:defRPr/>
            </a:pPr>
            <a:endParaRPr lang="en-US" sz="1800" dirty="0">
              <a:solidFill>
                <a:srgbClr val="00FFFF"/>
              </a:solidFill>
            </a:endParaRPr>
          </a:p>
          <a:p>
            <a:pPr marL="365760" indent="-365760" algn="ctr" fontAlgn="auto">
              <a:spcBef>
                <a:spcPct val="0"/>
              </a:spcBef>
              <a:buSzTx/>
              <a:buFont typeface="Wingdings" pitchFamily="2" charset="2"/>
              <a:buNone/>
              <a:defRPr/>
            </a:pPr>
            <a:r>
              <a:rPr lang="en-US" sz="2000" b="1" dirty="0">
                <a:solidFill>
                  <a:srgbClr val="00FFFF"/>
                </a:solidFill>
              </a:rPr>
              <a:t>73090-26</a:t>
            </a:r>
            <a:r>
              <a:rPr lang="en-US" sz="1800" dirty="0">
                <a:solidFill>
                  <a:srgbClr val="00FFFF"/>
                </a:solidFill>
              </a:rPr>
              <a:t> = </a:t>
            </a:r>
            <a:r>
              <a:rPr lang="en-US" sz="1800" dirty="0"/>
              <a:t>Professional component only</a:t>
            </a:r>
            <a:r>
              <a:rPr lang="en-US" sz="1800" dirty="0">
                <a:solidFill>
                  <a:srgbClr val="00FFFF"/>
                </a:solidFill>
              </a:rPr>
              <a:t> for an x-ray of the forearm</a:t>
            </a:r>
          </a:p>
        </p:txBody>
      </p:sp>
      <p:sp>
        <p:nvSpPr>
          <p:cNvPr id="6" name="Slide Number Placeholder 5"/>
          <p:cNvSpPr>
            <a:spLocks noGrp="1"/>
          </p:cNvSpPr>
          <p:nvPr>
            <p:ph type="sldNum" sz="quarter" idx="12"/>
          </p:nvPr>
        </p:nvSpPr>
        <p:spPr/>
        <p:txBody>
          <a:bodyPr>
            <a:normAutofit fontScale="92500" lnSpcReduction="20000"/>
          </a:bodyPr>
          <a:lstStyle/>
          <a:p>
            <a:pPr>
              <a:defRPr/>
            </a:pPr>
            <a:fld id="{532457B6-C1C8-4663-9E86-3D3A8468CBB1}" type="slidenum">
              <a:rPr lang="en-US"/>
              <a:pPr>
                <a:defRPr/>
              </a:pPr>
              <a:t>17</a:t>
            </a:fld>
            <a:endParaRPr lang="en-US"/>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4354" name="Rectangle 2"/>
          <p:cNvSpPr>
            <a:spLocks noGrp="1" noChangeArrowheads="1"/>
          </p:cNvSpPr>
          <p:nvPr>
            <p:ph type="title"/>
          </p:nvPr>
        </p:nvSpPr>
        <p:spPr>
          <a:xfrm rot="17100000">
            <a:off x="-634206" y="2921794"/>
            <a:ext cx="5065712" cy="1695450"/>
          </a:xfrm>
        </p:spPr>
        <p:txBody>
          <a:bodyPr/>
          <a:lstStyle/>
          <a:p>
            <a:pPr eaLnBrk="1" fontAlgn="auto" hangingPunct="1">
              <a:spcAft>
                <a:spcPts val="0"/>
              </a:spcAft>
              <a:defRPr/>
            </a:pPr>
            <a:r>
              <a:rPr lang="en-US" sz="3600" i="1">
                <a:solidFill>
                  <a:srgbClr val="FFFF00"/>
                </a:solidFill>
              </a:rPr>
              <a:t>What is on a CLAIM?</a:t>
            </a:r>
            <a:r>
              <a:rPr lang="en-US" sz="3200" b="1" i="1">
                <a:solidFill>
                  <a:srgbClr val="FFFF00"/>
                </a:solidFill>
              </a:rPr>
              <a:t> </a:t>
            </a:r>
            <a:endParaRPr lang="en-US" sz="3200" b="1"/>
          </a:p>
        </p:txBody>
      </p:sp>
      <p:sp>
        <p:nvSpPr>
          <p:cNvPr id="484355" name="Rectangle 3"/>
          <p:cNvSpPr>
            <a:spLocks noGrp="1" noChangeArrowheads="1"/>
          </p:cNvSpPr>
          <p:nvPr>
            <p:ph idx="1"/>
          </p:nvPr>
        </p:nvSpPr>
        <p:spPr>
          <a:xfrm>
            <a:off x="457200" y="1676400"/>
            <a:ext cx="8229600" cy="4343400"/>
          </a:xfrm>
        </p:spPr>
        <p:txBody>
          <a:bodyPr/>
          <a:lstStyle/>
          <a:p>
            <a:pPr marL="365760" indent="-365760" algn="ctr" fontAlgn="auto">
              <a:spcBef>
                <a:spcPct val="0"/>
              </a:spcBef>
              <a:buSzTx/>
              <a:buFontTx/>
              <a:buNone/>
              <a:defRPr/>
            </a:pPr>
            <a:r>
              <a:rPr lang="en-US" sz="4000" b="1" dirty="0"/>
              <a:t>Physician </a:t>
            </a:r>
            <a:r>
              <a:rPr lang="en-US" sz="4000" b="1" dirty="0">
                <a:solidFill>
                  <a:srgbClr val="FF0000"/>
                </a:solidFill>
              </a:rPr>
              <a:t>Code sets</a:t>
            </a:r>
          </a:p>
          <a:p>
            <a:pPr marL="365760" indent="-365760" algn="ctr" fontAlgn="auto">
              <a:spcBef>
                <a:spcPct val="0"/>
              </a:spcBef>
              <a:buSzTx/>
              <a:buFontTx/>
              <a:buNone/>
              <a:defRPr/>
            </a:pPr>
            <a:endParaRPr lang="en-US" sz="2000" b="1" dirty="0">
              <a:solidFill>
                <a:srgbClr val="D60093"/>
              </a:solidFill>
            </a:endParaRPr>
          </a:p>
          <a:p>
            <a:pPr marL="365760" indent="-365760" fontAlgn="auto">
              <a:spcBef>
                <a:spcPct val="0"/>
              </a:spcBef>
              <a:buSzTx/>
              <a:defRPr/>
            </a:pPr>
            <a:r>
              <a:rPr lang="en-US" sz="2400" b="1" dirty="0"/>
              <a:t>Place of Service codes (POS) </a:t>
            </a:r>
            <a:r>
              <a:rPr lang="en-US" sz="2000" dirty="0"/>
              <a:t>identify the appropriate place of service for which the procedure may be performed</a:t>
            </a:r>
          </a:p>
          <a:p>
            <a:pPr marL="365760" indent="-365760" fontAlgn="auto">
              <a:spcBef>
                <a:spcPct val="0"/>
              </a:spcBef>
              <a:buSzTx/>
              <a:buFontTx/>
              <a:buNone/>
              <a:defRPr/>
            </a:pPr>
            <a:endParaRPr lang="en-US" sz="2000" dirty="0"/>
          </a:p>
        </p:txBody>
      </p:sp>
      <p:sp>
        <p:nvSpPr>
          <p:cNvPr id="6" name="Slide Number Placeholder 5"/>
          <p:cNvSpPr>
            <a:spLocks noGrp="1"/>
          </p:cNvSpPr>
          <p:nvPr>
            <p:ph type="sldNum" sz="quarter" idx="12"/>
          </p:nvPr>
        </p:nvSpPr>
        <p:spPr/>
        <p:txBody>
          <a:bodyPr>
            <a:normAutofit fontScale="92500" lnSpcReduction="20000"/>
          </a:bodyPr>
          <a:lstStyle/>
          <a:p>
            <a:pPr>
              <a:defRPr/>
            </a:pPr>
            <a:fld id="{A5C415E9-C438-42F8-8991-2C7FD8788ED3}" type="slidenum">
              <a:rPr lang="en-US"/>
              <a:pPr>
                <a:defRPr/>
              </a:pPr>
              <a:t>18</a:t>
            </a:fld>
            <a:endParaRPr lang="en-US"/>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68" name="Rectangle 8"/>
          <p:cNvSpPr>
            <a:spLocks noGrp="1" noChangeArrowheads="1"/>
          </p:cNvSpPr>
          <p:nvPr>
            <p:ph type="subTitle" idx="1"/>
          </p:nvPr>
        </p:nvSpPr>
        <p:spPr>
          <a:xfrm>
            <a:off x="152400" y="762000"/>
            <a:ext cx="1524000" cy="1219200"/>
          </a:xfrm>
        </p:spPr>
        <p:txBody>
          <a:bodyPr>
            <a:normAutofit lnSpcReduction="10000"/>
          </a:bodyPr>
          <a:lstStyle/>
          <a:p>
            <a:pPr eaLnBrk="1" fontAlgn="auto" hangingPunct="1">
              <a:lnSpc>
                <a:spcPct val="80000"/>
              </a:lnSpc>
              <a:defRPr/>
            </a:pPr>
            <a:r>
              <a:rPr lang="en-US" sz="1400" b="1" u="sng" dirty="0" smtClean="0">
                <a:solidFill>
                  <a:srgbClr val="00FFFF"/>
                </a:solidFill>
              </a:rPr>
              <a:t>UB-04 </a:t>
            </a:r>
            <a:r>
              <a:rPr lang="en-US" sz="1400" b="1" u="sng" dirty="0">
                <a:solidFill>
                  <a:srgbClr val="00FFFF"/>
                </a:solidFill>
              </a:rPr>
              <a:t>form:</a:t>
            </a:r>
          </a:p>
          <a:p>
            <a:pPr eaLnBrk="1" fontAlgn="auto" hangingPunct="1">
              <a:lnSpc>
                <a:spcPct val="80000"/>
              </a:lnSpc>
              <a:defRPr/>
            </a:pPr>
            <a:r>
              <a:rPr lang="en-US" sz="1400" b="1" dirty="0">
                <a:solidFill>
                  <a:srgbClr val="FFFF00"/>
                </a:solidFill>
              </a:rPr>
              <a:t>The Top </a:t>
            </a:r>
            <a:r>
              <a:rPr lang="en-US" sz="1400" b="1" dirty="0" smtClean="0">
                <a:solidFill>
                  <a:srgbClr val="FFFF00"/>
                </a:solidFill>
              </a:rPr>
              <a:t>portion </a:t>
            </a:r>
            <a:r>
              <a:rPr lang="en-US" sz="1400" b="1" dirty="0">
                <a:solidFill>
                  <a:srgbClr val="FFFF00"/>
                </a:solidFill>
              </a:rPr>
              <a:t>contains basic global claim information</a:t>
            </a:r>
          </a:p>
        </p:txBody>
      </p:sp>
      <p:sp>
        <p:nvSpPr>
          <p:cNvPr id="8" name="Rectangle 6"/>
          <p:cNvSpPr>
            <a:spLocks noGrp="1" noChangeArrowheads="1"/>
          </p:cNvSpPr>
          <p:nvPr>
            <p:ph type="sldNum" sz="quarter" idx="12"/>
          </p:nvPr>
        </p:nvSpPr>
        <p:spPr/>
        <p:txBody>
          <a:bodyPr>
            <a:normAutofit fontScale="92500" lnSpcReduction="10000"/>
          </a:bodyPr>
          <a:lstStyle/>
          <a:p>
            <a:pPr>
              <a:defRPr/>
            </a:pPr>
            <a:fld id="{129D1C5E-2273-46E3-A154-ADBF0DFFC61B}" type="slidenum">
              <a:rPr lang="en-US"/>
              <a:pPr>
                <a:defRPr/>
              </a:pPr>
              <a:t>19</a:t>
            </a:fld>
            <a:endParaRPr lang="en-US"/>
          </a:p>
        </p:txBody>
      </p:sp>
      <p:sp>
        <p:nvSpPr>
          <p:cNvPr id="501767" name="Rectangle 7"/>
          <p:cNvSpPr>
            <a:spLocks noChangeArrowheads="1"/>
          </p:cNvSpPr>
          <p:nvPr/>
        </p:nvSpPr>
        <p:spPr bwMode="auto">
          <a:xfrm>
            <a:off x="0" y="0"/>
            <a:ext cx="16764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indent="342900" eaLnBrk="1" hangingPunct="1">
              <a:defRPr/>
            </a:pPr>
            <a:r>
              <a:rPr lang="en-US" b="1" i="1">
                <a:solidFill>
                  <a:srgbClr val="FFFF00"/>
                </a:solidFill>
                <a:effectLst>
                  <a:outerShdw blurRad="38100" dist="38100" dir="2700000" algn="tl">
                    <a:srgbClr val="000000"/>
                  </a:outerShdw>
                </a:effectLst>
                <a:latin typeface="Tahoma" pitchFamily="34" charset="0"/>
              </a:rPr>
              <a:t>What is on a CLAIM?</a:t>
            </a:r>
          </a:p>
        </p:txBody>
      </p:sp>
      <p:sp>
        <p:nvSpPr>
          <p:cNvPr id="501769" name="Rectangle 9"/>
          <p:cNvSpPr>
            <a:spLocks noChangeArrowheads="1"/>
          </p:cNvSpPr>
          <p:nvPr/>
        </p:nvSpPr>
        <p:spPr bwMode="auto">
          <a:xfrm>
            <a:off x="0" y="2209800"/>
            <a:ext cx="2057400" cy="167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eaLnBrk="1" hangingPunct="1">
              <a:lnSpc>
                <a:spcPct val="80000"/>
              </a:lnSpc>
              <a:spcBef>
                <a:spcPct val="20000"/>
              </a:spcBef>
              <a:buClr>
                <a:schemeClr val="hlink"/>
              </a:buClr>
              <a:buSzPct val="120000"/>
              <a:defRPr/>
            </a:pPr>
            <a:r>
              <a:rPr lang="en-US" sz="1600" b="1" dirty="0">
                <a:solidFill>
                  <a:srgbClr val="FF0000"/>
                </a:solidFill>
                <a:effectLst>
                  <a:outerShdw blurRad="38100" dist="38100" dir="2700000" algn="tl">
                    <a:srgbClr val="000000"/>
                  </a:outerShdw>
                </a:effectLst>
                <a:latin typeface="Tahoma" pitchFamily="34" charset="0"/>
              </a:rPr>
              <a:t>The middle portion contains detail service line </a:t>
            </a:r>
          </a:p>
          <a:p>
            <a:pPr algn="ctr" eaLnBrk="1" hangingPunct="1">
              <a:lnSpc>
                <a:spcPct val="80000"/>
              </a:lnSpc>
              <a:spcBef>
                <a:spcPct val="20000"/>
              </a:spcBef>
              <a:buClr>
                <a:schemeClr val="hlink"/>
              </a:buClr>
              <a:buSzPct val="120000"/>
              <a:defRPr/>
            </a:pPr>
            <a:r>
              <a:rPr lang="en-US" sz="1600" b="1" dirty="0">
                <a:solidFill>
                  <a:srgbClr val="FF0000"/>
                </a:solidFill>
                <a:effectLst>
                  <a:outerShdw blurRad="38100" dist="38100" dir="2700000" algn="tl">
                    <a:srgbClr val="000000"/>
                  </a:outerShdw>
                </a:effectLst>
                <a:latin typeface="Tahoma" pitchFamily="34" charset="0"/>
              </a:rPr>
              <a:t>information</a:t>
            </a:r>
          </a:p>
        </p:txBody>
      </p:sp>
      <p:pic>
        <p:nvPicPr>
          <p:cNvPr id="337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2200" y="152400"/>
            <a:ext cx="6629400" cy="617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9"/>
          <p:cNvSpPr>
            <a:spLocks noChangeArrowheads="1"/>
          </p:cNvSpPr>
          <p:nvPr/>
        </p:nvSpPr>
        <p:spPr bwMode="auto">
          <a:xfrm>
            <a:off x="82550" y="4267200"/>
            <a:ext cx="17526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eaLnBrk="1" hangingPunct="1">
              <a:lnSpc>
                <a:spcPct val="80000"/>
              </a:lnSpc>
              <a:spcBef>
                <a:spcPct val="20000"/>
              </a:spcBef>
              <a:buClr>
                <a:schemeClr val="hlink"/>
              </a:buClr>
              <a:buSzPct val="120000"/>
              <a:defRPr/>
            </a:pPr>
            <a:r>
              <a:rPr lang="en-US" sz="1600" b="1" dirty="0">
                <a:solidFill>
                  <a:schemeClr val="accent6">
                    <a:lumMod val="60000"/>
                    <a:lumOff val="40000"/>
                  </a:schemeClr>
                </a:solidFill>
                <a:effectLst>
                  <a:outerShdw blurRad="38100" dist="38100" dir="2700000" algn="tl">
                    <a:srgbClr val="000000"/>
                  </a:outerShdw>
                </a:effectLst>
                <a:latin typeface="Tahoma" pitchFamily="34" charset="0"/>
              </a:rPr>
              <a:t>The lower portion contains additional global claim information</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7122" name="Rectangle 2"/>
          <p:cNvSpPr>
            <a:spLocks noGrp="1" noChangeArrowheads="1"/>
          </p:cNvSpPr>
          <p:nvPr>
            <p:ph type="ctrTitle"/>
          </p:nvPr>
        </p:nvSpPr>
        <p:spPr>
          <a:xfrm>
            <a:off x="762000" y="2209800"/>
            <a:ext cx="7696200" cy="3733800"/>
          </a:xfrm>
        </p:spPr>
        <p:txBody>
          <a:bodyPr>
            <a:normAutofit fontScale="90000"/>
          </a:bodyPr>
          <a:lstStyle/>
          <a:p>
            <a:pPr algn="ctr" eaLnBrk="1" fontAlgn="auto" hangingPunct="1">
              <a:spcAft>
                <a:spcPts val="0"/>
              </a:spcAft>
              <a:defRPr/>
            </a:pPr>
            <a:r>
              <a:rPr lang="en-US" sz="4000" dirty="0"/>
              <a:t>Orientation to Claims</a:t>
            </a:r>
            <a:br>
              <a:rPr lang="en-US" sz="4000" dirty="0"/>
            </a:br>
            <a:r>
              <a:rPr lang="en-US" sz="4000" dirty="0">
                <a:solidFill>
                  <a:srgbClr val="00FFFF"/>
                </a:solidFill>
              </a:rPr>
              <a:t> </a:t>
            </a:r>
            <a:r>
              <a:rPr lang="en-US" sz="4000" dirty="0">
                <a:effectLst/>
              </a:rPr>
              <a:t>Overview</a:t>
            </a:r>
            <a:br>
              <a:rPr lang="en-US" sz="4000" dirty="0">
                <a:effectLst/>
              </a:rPr>
            </a:br>
            <a:r>
              <a:rPr lang="en-US" sz="4000" dirty="0">
                <a:effectLst/>
              </a:rPr>
              <a:t/>
            </a:r>
            <a:br>
              <a:rPr lang="en-US" sz="4000" dirty="0">
                <a:effectLst/>
              </a:rPr>
            </a:br>
            <a:r>
              <a:rPr lang="en-US" b="1" i="1" dirty="0">
                <a:solidFill>
                  <a:srgbClr val="FF0000"/>
                </a:solidFill>
                <a:latin typeface="Palatino Linotype" pitchFamily="18" charset="0"/>
              </a:rPr>
              <a:t>Session 1</a:t>
            </a:r>
            <a:r>
              <a:rPr lang="en-US" sz="4000" b="1" i="1" dirty="0">
                <a:solidFill>
                  <a:srgbClr val="FF99FF"/>
                </a:solidFill>
                <a:latin typeface="Palatino Linotype" pitchFamily="18" charset="0"/>
              </a:rPr>
              <a:t/>
            </a:r>
            <a:br>
              <a:rPr lang="en-US" sz="4000" b="1" i="1" dirty="0">
                <a:solidFill>
                  <a:srgbClr val="FF99FF"/>
                </a:solidFill>
                <a:latin typeface="Palatino Linotype" pitchFamily="18" charset="0"/>
              </a:rPr>
            </a:br>
            <a:r>
              <a:rPr lang="en-US" sz="4000" b="1" dirty="0">
                <a:solidFill>
                  <a:srgbClr val="00FFFF"/>
                </a:solidFill>
              </a:rPr>
              <a:t/>
            </a:r>
            <a:br>
              <a:rPr lang="en-US" sz="4000" b="1" dirty="0">
                <a:solidFill>
                  <a:srgbClr val="00FFFF"/>
                </a:solidFill>
              </a:rPr>
            </a:br>
            <a:endParaRPr lang="en-US" sz="4000" b="1" dirty="0">
              <a:solidFill>
                <a:srgbClr val="00FFFF"/>
              </a:solidFill>
            </a:endParaRPr>
          </a:p>
        </p:txBody>
      </p:sp>
      <p:sp>
        <p:nvSpPr>
          <p:cNvPr id="4" name="Rectangle 6"/>
          <p:cNvSpPr>
            <a:spLocks noGrp="1" noChangeArrowheads="1"/>
          </p:cNvSpPr>
          <p:nvPr>
            <p:ph type="sldNum" sz="quarter" idx="12"/>
          </p:nvPr>
        </p:nvSpPr>
        <p:spPr/>
        <p:txBody>
          <a:bodyPr>
            <a:normAutofit lnSpcReduction="10000"/>
          </a:bodyPr>
          <a:lstStyle/>
          <a:p>
            <a:pPr>
              <a:defRPr/>
            </a:pPr>
            <a:fld id="{15C24DF4-1577-440F-9F9D-545ED05F7898}" type="slidenum">
              <a:rPr lang="en-US"/>
              <a:pPr>
                <a:defRPr/>
              </a:pPr>
              <a:t>2</a:t>
            </a:fld>
            <a:endParaRPr lang="en-US"/>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02786" name="Rectangle 2"/>
          <p:cNvSpPr>
            <a:spLocks noGrp="1" noChangeArrowheads="1"/>
          </p:cNvSpPr>
          <p:nvPr>
            <p:ph type="subTitle" idx="1"/>
          </p:nvPr>
        </p:nvSpPr>
        <p:spPr>
          <a:xfrm>
            <a:off x="1371600" y="1295400"/>
            <a:ext cx="6400800" cy="457200"/>
          </a:xfrm>
        </p:spPr>
        <p:txBody>
          <a:bodyPr>
            <a:normAutofit fontScale="92500" lnSpcReduction="10000"/>
          </a:bodyPr>
          <a:lstStyle/>
          <a:p>
            <a:pPr eaLnBrk="1" fontAlgn="auto" hangingPunct="1">
              <a:lnSpc>
                <a:spcPct val="80000"/>
              </a:lnSpc>
              <a:defRPr/>
            </a:pPr>
            <a:r>
              <a:rPr lang="en-US" sz="1200" u="sng" dirty="0" smtClean="0">
                <a:latin typeface="Arial Black" pitchFamily="34" charset="0"/>
              </a:rPr>
              <a:t>UB-04 </a:t>
            </a:r>
            <a:r>
              <a:rPr lang="en-US" sz="1200" u="sng" dirty="0">
                <a:latin typeface="Arial Black" pitchFamily="34" charset="0"/>
              </a:rPr>
              <a:t>form: Top </a:t>
            </a:r>
            <a:r>
              <a:rPr lang="en-US" sz="1200" u="sng" dirty="0" smtClean="0">
                <a:latin typeface="Arial Black" pitchFamily="34" charset="0"/>
              </a:rPr>
              <a:t>Portion  </a:t>
            </a:r>
            <a:r>
              <a:rPr lang="en-US" sz="1200" u="sng" dirty="0">
                <a:latin typeface="Arial Black" pitchFamily="34" charset="0"/>
              </a:rPr>
              <a:t>of Form</a:t>
            </a:r>
            <a:r>
              <a:rPr lang="en-US" sz="1000" u="sng" dirty="0"/>
              <a:t> </a:t>
            </a:r>
          </a:p>
          <a:p>
            <a:pPr eaLnBrk="1" fontAlgn="auto" hangingPunct="1">
              <a:lnSpc>
                <a:spcPct val="80000"/>
              </a:lnSpc>
              <a:defRPr/>
            </a:pPr>
            <a:r>
              <a:rPr lang="en-US" sz="1200" b="1" u="sng" dirty="0"/>
              <a:t>The Top </a:t>
            </a:r>
            <a:r>
              <a:rPr lang="en-US" sz="1200" b="1" u="sng" dirty="0" smtClean="0"/>
              <a:t>portion </a:t>
            </a:r>
            <a:r>
              <a:rPr lang="en-US" sz="1200" b="1" u="sng" dirty="0"/>
              <a:t>of a </a:t>
            </a:r>
            <a:r>
              <a:rPr lang="en-US" sz="1200" b="1" u="sng" dirty="0" smtClean="0"/>
              <a:t>UB-04 </a:t>
            </a:r>
            <a:r>
              <a:rPr lang="en-US" sz="1200" b="1" u="sng" dirty="0"/>
              <a:t>contains basic global claim information</a:t>
            </a:r>
          </a:p>
        </p:txBody>
      </p:sp>
      <p:sp>
        <p:nvSpPr>
          <p:cNvPr id="6" name="Rectangle 6"/>
          <p:cNvSpPr>
            <a:spLocks noGrp="1" noChangeArrowheads="1"/>
          </p:cNvSpPr>
          <p:nvPr>
            <p:ph type="sldNum" sz="quarter" idx="12"/>
          </p:nvPr>
        </p:nvSpPr>
        <p:spPr/>
        <p:txBody>
          <a:bodyPr>
            <a:normAutofit fontScale="92500" lnSpcReduction="10000"/>
          </a:bodyPr>
          <a:lstStyle/>
          <a:p>
            <a:pPr>
              <a:defRPr/>
            </a:pPr>
            <a:fld id="{5EE60FA3-D19F-4EFC-92E6-CBA511BD4F7E}" type="slidenum">
              <a:rPr lang="en-US"/>
              <a:pPr>
                <a:defRPr/>
              </a:pPr>
              <a:t>20</a:t>
            </a:fld>
            <a:endParaRPr lang="en-US"/>
          </a:p>
        </p:txBody>
      </p:sp>
      <p:sp>
        <p:nvSpPr>
          <p:cNvPr id="502788" name="Rectangle 4"/>
          <p:cNvSpPr>
            <a:spLocks noChangeArrowheads="1"/>
          </p:cNvSpPr>
          <p:nvPr/>
        </p:nvSpPr>
        <p:spPr bwMode="auto">
          <a:xfrm>
            <a:off x="457200" y="292100"/>
            <a:ext cx="8229600" cy="731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indent="342900" eaLnBrk="1" hangingPunct="1">
              <a:defRPr/>
            </a:pPr>
            <a:r>
              <a:rPr lang="en-US" sz="3200" i="1">
                <a:solidFill>
                  <a:srgbClr val="FFFF00"/>
                </a:solidFill>
                <a:effectLst>
                  <a:outerShdw blurRad="38100" dist="38100" dir="2700000" algn="tl">
                    <a:srgbClr val="000000"/>
                  </a:outerShdw>
                </a:effectLst>
                <a:latin typeface="Tahoma" pitchFamily="34" charset="0"/>
              </a:rPr>
              <a:t>What is on a CLAIM?</a:t>
            </a:r>
            <a:endParaRPr lang="en-US" sz="2800" i="1">
              <a:solidFill>
                <a:srgbClr val="FFFF00"/>
              </a:solidFill>
              <a:effectLst>
                <a:outerShdw blurRad="38100" dist="38100" dir="2700000" algn="tl">
                  <a:srgbClr val="000000"/>
                </a:outerShdw>
              </a:effectLst>
              <a:latin typeface="Tahoma" pitchFamily="34" charset="0"/>
            </a:endParaRPr>
          </a:p>
        </p:txBody>
      </p:sp>
      <p:pic>
        <p:nvPicPr>
          <p:cNvPr id="34821"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2057400"/>
            <a:ext cx="8510588" cy="350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slow"/>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02786" name="Rectangle 2"/>
          <p:cNvSpPr>
            <a:spLocks noGrp="1" noChangeArrowheads="1"/>
          </p:cNvSpPr>
          <p:nvPr>
            <p:ph type="subTitle" idx="1"/>
          </p:nvPr>
        </p:nvSpPr>
        <p:spPr>
          <a:xfrm>
            <a:off x="1371600" y="1295400"/>
            <a:ext cx="6400800" cy="457200"/>
          </a:xfrm>
        </p:spPr>
        <p:txBody>
          <a:bodyPr>
            <a:normAutofit fontScale="92500" lnSpcReduction="10000"/>
          </a:bodyPr>
          <a:lstStyle/>
          <a:p>
            <a:pPr eaLnBrk="1" fontAlgn="auto" hangingPunct="1">
              <a:lnSpc>
                <a:spcPct val="80000"/>
              </a:lnSpc>
              <a:defRPr/>
            </a:pPr>
            <a:r>
              <a:rPr lang="en-US" sz="1200" u="sng" dirty="0" smtClean="0">
                <a:latin typeface="Arial Black" pitchFamily="34" charset="0"/>
              </a:rPr>
              <a:t>UB-04 </a:t>
            </a:r>
            <a:r>
              <a:rPr lang="en-US" sz="1200" u="sng" dirty="0">
                <a:latin typeface="Arial Black" pitchFamily="34" charset="0"/>
              </a:rPr>
              <a:t>form: </a:t>
            </a:r>
            <a:r>
              <a:rPr lang="en-US" sz="1200" u="sng" dirty="0" smtClean="0">
                <a:latin typeface="Arial Black" pitchFamily="34" charset="0"/>
              </a:rPr>
              <a:t>Middle Portion  </a:t>
            </a:r>
            <a:r>
              <a:rPr lang="en-US" sz="1200" u="sng" dirty="0">
                <a:latin typeface="Arial Black" pitchFamily="34" charset="0"/>
              </a:rPr>
              <a:t>of Form</a:t>
            </a:r>
            <a:r>
              <a:rPr lang="en-US" sz="1000" u="sng" dirty="0"/>
              <a:t> </a:t>
            </a:r>
          </a:p>
          <a:p>
            <a:pPr eaLnBrk="1" fontAlgn="auto" hangingPunct="1">
              <a:lnSpc>
                <a:spcPct val="80000"/>
              </a:lnSpc>
              <a:defRPr/>
            </a:pPr>
            <a:r>
              <a:rPr lang="en-US" sz="1200" b="1" u="sng" dirty="0"/>
              <a:t>The </a:t>
            </a:r>
            <a:r>
              <a:rPr lang="en-US" sz="1200" b="1" u="sng" dirty="0" smtClean="0"/>
              <a:t>Middle portion </a:t>
            </a:r>
            <a:r>
              <a:rPr lang="en-US" sz="1200" b="1" u="sng" dirty="0"/>
              <a:t>of a </a:t>
            </a:r>
            <a:r>
              <a:rPr lang="en-US" sz="1200" b="1" u="sng" dirty="0" smtClean="0"/>
              <a:t>UB-04 </a:t>
            </a:r>
            <a:r>
              <a:rPr lang="en-US" sz="1200" b="1" u="sng" dirty="0"/>
              <a:t>contains </a:t>
            </a:r>
            <a:r>
              <a:rPr lang="en-US" sz="1200" b="1" u="sng" dirty="0" smtClean="0"/>
              <a:t>detail service line information</a:t>
            </a:r>
            <a:endParaRPr lang="en-US" sz="1200" b="1" u="sng" dirty="0"/>
          </a:p>
        </p:txBody>
      </p:sp>
      <p:sp>
        <p:nvSpPr>
          <p:cNvPr id="6" name="Rectangle 6"/>
          <p:cNvSpPr>
            <a:spLocks noGrp="1" noChangeArrowheads="1"/>
          </p:cNvSpPr>
          <p:nvPr>
            <p:ph type="sldNum" sz="quarter" idx="12"/>
          </p:nvPr>
        </p:nvSpPr>
        <p:spPr/>
        <p:txBody>
          <a:bodyPr>
            <a:normAutofit fontScale="92500" lnSpcReduction="10000"/>
          </a:bodyPr>
          <a:lstStyle/>
          <a:p>
            <a:pPr>
              <a:defRPr/>
            </a:pPr>
            <a:fld id="{EB3075BD-E3E0-4B23-AC01-47C5909CC74A}" type="slidenum">
              <a:rPr lang="en-US"/>
              <a:pPr>
                <a:defRPr/>
              </a:pPr>
              <a:t>21</a:t>
            </a:fld>
            <a:endParaRPr lang="en-US"/>
          </a:p>
        </p:txBody>
      </p:sp>
      <p:sp>
        <p:nvSpPr>
          <p:cNvPr id="502788" name="Rectangle 4"/>
          <p:cNvSpPr>
            <a:spLocks noChangeArrowheads="1"/>
          </p:cNvSpPr>
          <p:nvPr/>
        </p:nvSpPr>
        <p:spPr bwMode="auto">
          <a:xfrm>
            <a:off x="457200" y="292100"/>
            <a:ext cx="8229600" cy="731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indent="342900" eaLnBrk="1" hangingPunct="1">
              <a:defRPr/>
            </a:pPr>
            <a:r>
              <a:rPr lang="en-US" sz="3200" i="1">
                <a:solidFill>
                  <a:srgbClr val="FFFF00"/>
                </a:solidFill>
                <a:effectLst>
                  <a:outerShdw blurRad="38100" dist="38100" dir="2700000" algn="tl">
                    <a:srgbClr val="000000"/>
                  </a:outerShdw>
                </a:effectLst>
                <a:latin typeface="Tahoma" pitchFamily="34" charset="0"/>
              </a:rPr>
              <a:t>What is on a CLAIM?</a:t>
            </a:r>
            <a:endParaRPr lang="en-US" sz="2800" i="1">
              <a:solidFill>
                <a:srgbClr val="FFFF00"/>
              </a:solidFill>
              <a:effectLst>
                <a:outerShdw blurRad="38100" dist="38100" dir="2700000" algn="tl">
                  <a:srgbClr val="000000"/>
                </a:outerShdw>
              </a:effectLst>
              <a:latin typeface="Tahoma" pitchFamily="34" charset="0"/>
            </a:endParaRPr>
          </a:p>
        </p:txBody>
      </p:sp>
      <p:pic>
        <p:nvPicPr>
          <p:cNvPr id="3584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981200"/>
            <a:ext cx="8534400" cy="4068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slow"/>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02786" name="Rectangle 2"/>
          <p:cNvSpPr>
            <a:spLocks noGrp="1" noChangeArrowheads="1"/>
          </p:cNvSpPr>
          <p:nvPr>
            <p:ph type="subTitle" idx="1"/>
          </p:nvPr>
        </p:nvSpPr>
        <p:spPr>
          <a:xfrm>
            <a:off x="1371600" y="1295400"/>
            <a:ext cx="6400800" cy="457200"/>
          </a:xfrm>
        </p:spPr>
        <p:txBody>
          <a:bodyPr>
            <a:normAutofit fontScale="92500" lnSpcReduction="10000"/>
          </a:bodyPr>
          <a:lstStyle/>
          <a:p>
            <a:pPr eaLnBrk="1" fontAlgn="auto" hangingPunct="1">
              <a:lnSpc>
                <a:spcPct val="80000"/>
              </a:lnSpc>
              <a:defRPr/>
            </a:pPr>
            <a:r>
              <a:rPr lang="en-US" sz="1200" u="sng" dirty="0" smtClean="0">
                <a:latin typeface="Arial Black" pitchFamily="34" charset="0"/>
              </a:rPr>
              <a:t>UB-04 </a:t>
            </a:r>
            <a:r>
              <a:rPr lang="en-US" sz="1200" u="sng" dirty="0">
                <a:latin typeface="Arial Black" pitchFamily="34" charset="0"/>
              </a:rPr>
              <a:t>form: </a:t>
            </a:r>
            <a:r>
              <a:rPr lang="en-US" sz="1200" u="sng" dirty="0" smtClean="0">
                <a:latin typeface="Arial Black" pitchFamily="34" charset="0"/>
              </a:rPr>
              <a:t>Lower  Portion  </a:t>
            </a:r>
            <a:r>
              <a:rPr lang="en-US" sz="1200" u="sng" dirty="0">
                <a:latin typeface="Arial Black" pitchFamily="34" charset="0"/>
              </a:rPr>
              <a:t>of Form</a:t>
            </a:r>
            <a:r>
              <a:rPr lang="en-US" sz="1000" u="sng" dirty="0"/>
              <a:t> </a:t>
            </a:r>
          </a:p>
          <a:p>
            <a:pPr eaLnBrk="1" fontAlgn="auto" hangingPunct="1">
              <a:lnSpc>
                <a:spcPct val="80000"/>
              </a:lnSpc>
              <a:defRPr/>
            </a:pPr>
            <a:r>
              <a:rPr lang="en-US" sz="1200" b="1" u="sng" dirty="0"/>
              <a:t>The </a:t>
            </a:r>
            <a:r>
              <a:rPr lang="en-US" sz="1200" b="1" u="sng" dirty="0" smtClean="0"/>
              <a:t>Lower portion </a:t>
            </a:r>
            <a:r>
              <a:rPr lang="en-US" sz="1200" b="1" u="sng" dirty="0"/>
              <a:t>of a </a:t>
            </a:r>
            <a:r>
              <a:rPr lang="en-US" sz="1200" b="1" u="sng" dirty="0" smtClean="0"/>
              <a:t>UB-04 </a:t>
            </a:r>
            <a:r>
              <a:rPr lang="en-US" sz="1200" b="1" u="sng" dirty="0"/>
              <a:t>contains </a:t>
            </a:r>
            <a:r>
              <a:rPr lang="en-US" sz="1200" b="1" u="sng" dirty="0" smtClean="0"/>
              <a:t> additional global claim information</a:t>
            </a:r>
            <a:endParaRPr lang="en-US" sz="1200" b="1" u="sng" dirty="0"/>
          </a:p>
        </p:txBody>
      </p:sp>
      <p:sp>
        <p:nvSpPr>
          <p:cNvPr id="6" name="Rectangle 6"/>
          <p:cNvSpPr>
            <a:spLocks noGrp="1" noChangeArrowheads="1"/>
          </p:cNvSpPr>
          <p:nvPr>
            <p:ph type="sldNum" sz="quarter" idx="12"/>
          </p:nvPr>
        </p:nvSpPr>
        <p:spPr/>
        <p:txBody>
          <a:bodyPr>
            <a:normAutofit fontScale="92500" lnSpcReduction="10000"/>
          </a:bodyPr>
          <a:lstStyle/>
          <a:p>
            <a:pPr>
              <a:defRPr/>
            </a:pPr>
            <a:fld id="{C5C66921-5514-4989-9CBF-EA29B3B3294C}" type="slidenum">
              <a:rPr lang="en-US"/>
              <a:pPr>
                <a:defRPr/>
              </a:pPr>
              <a:t>22</a:t>
            </a:fld>
            <a:endParaRPr lang="en-US"/>
          </a:p>
        </p:txBody>
      </p:sp>
      <p:sp>
        <p:nvSpPr>
          <p:cNvPr id="502788" name="Rectangle 4"/>
          <p:cNvSpPr>
            <a:spLocks noChangeArrowheads="1"/>
          </p:cNvSpPr>
          <p:nvPr/>
        </p:nvSpPr>
        <p:spPr bwMode="auto">
          <a:xfrm>
            <a:off x="457200" y="292100"/>
            <a:ext cx="8229600" cy="731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indent="342900" eaLnBrk="1" hangingPunct="1">
              <a:defRPr/>
            </a:pPr>
            <a:r>
              <a:rPr lang="en-US" sz="3200" i="1">
                <a:solidFill>
                  <a:srgbClr val="FFFF00"/>
                </a:solidFill>
                <a:effectLst>
                  <a:outerShdw blurRad="38100" dist="38100" dir="2700000" algn="tl">
                    <a:srgbClr val="000000"/>
                  </a:outerShdw>
                </a:effectLst>
                <a:latin typeface="Tahoma" pitchFamily="34" charset="0"/>
              </a:rPr>
              <a:t>What is on a CLAIM?</a:t>
            </a:r>
            <a:endParaRPr lang="en-US" sz="2800" i="1">
              <a:solidFill>
                <a:srgbClr val="FFFF00"/>
              </a:solidFill>
              <a:effectLst>
                <a:outerShdw blurRad="38100" dist="38100" dir="2700000" algn="tl">
                  <a:srgbClr val="000000"/>
                </a:outerShdw>
              </a:effectLst>
              <a:latin typeface="Tahoma" pitchFamily="34" charset="0"/>
            </a:endParaRPr>
          </a:p>
        </p:txBody>
      </p:sp>
      <p:pic>
        <p:nvPicPr>
          <p:cNvPr id="3686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6063" y="1981200"/>
            <a:ext cx="8651875" cy="4205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slow"/>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7970" name="Rectangle 2"/>
          <p:cNvSpPr>
            <a:spLocks noGrp="1" noChangeArrowheads="1"/>
          </p:cNvSpPr>
          <p:nvPr>
            <p:ph type="title"/>
          </p:nvPr>
        </p:nvSpPr>
        <p:spPr>
          <a:xfrm rot="17100000">
            <a:off x="-634206" y="2921794"/>
            <a:ext cx="5065712" cy="1695450"/>
          </a:xfrm>
        </p:spPr>
        <p:txBody>
          <a:bodyPr/>
          <a:lstStyle/>
          <a:p>
            <a:pPr eaLnBrk="1" fontAlgn="auto" hangingPunct="1">
              <a:spcAft>
                <a:spcPts val="0"/>
              </a:spcAft>
              <a:defRPr/>
            </a:pPr>
            <a:r>
              <a:rPr lang="en-US" sz="3600" i="1">
                <a:solidFill>
                  <a:srgbClr val="FFFF00"/>
                </a:solidFill>
              </a:rPr>
              <a:t>What is on a CLAIM?</a:t>
            </a:r>
            <a:r>
              <a:rPr lang="en-US" sz="3200" b="1" i="1">
                <a:solidFill>
                  <a:srgbClr val="FFFF00"/>
                </a:solidFill>
              </a:rPr>
              <a:t> </a:t>
            </a:r>
            <a:endParaRPr lang="en-US" sz="3200" b="1"/>
          </a:p>
        </p:txBody>
      </p:sp>
      <p:sp>
        <p:nvSpPr>
          <p:cNvPr id="467971" name="Rectangle 3"/>
          <p:cNvSpPr>
            <a:spLocks noGrp="1" noChangeArrowheads="1"/>
          </p:cNvSpPr>
          <p:nvPr>
            <p:ph idx="1"/>
          </p:nvPr>
        </p:nvSpPr>
        <p:spPr>
          <a:xfrm>
            <a:off x="457200" y="1676400"/>
            <a:ext cx="8229600" cy="4343400"/>
          </a:xfrm>
        </p:spPr>
        <p:txBody>
          <a:bodyPr/>
          <a:lstStyle/>
          <a:p>
            <a:pPr marL="365760" indent="-365760" algn="ctr" fontAlgn="auto">
              <a:spcBef>
                <a:spcPct val="0"/>
              </a:spcBef>
              <a:buSzTx/>
              <a:buFontTx/>
              <a:buNone/>
              <a:defRPr/>
            </a:pPr>
            <a:r>
              <a:rPr lang="en-US" sz="4000" b="1" dirty="0">
                <a:solidFill>
                  <a:srgbClr val="FF0000"/>
                </a:solidFill>
              </a:rPr>
              <a:t>Provider </a:t>
            </a:r>
            <a:r>
              <a:rPr lang="en-US" sz="4000" b="1" dirty="0" smtClean="0">
                <a:solidFill>
                  <a:srgbClr val="FF0000"/>
                </a:solidFill>
              </a:rPr>
              <a:t>Information</a:t>
            </a:r>
            <a:endParaRPr lang="en-US" sz="4000" b="1" i="1" dirty="0">
              <a:solidFill>
                <a:srgbClr val="FF0000"/>
              </a:solidFill>
            </a:endParaRPr>
          </a:p>
        </p:txBody>
      </p:sp>
      <p:sp>
        <p:nvSpPr>
          <p:cNvPr id="6" name="Slide Number Placeholder 5"/>
          <p:cNvSpPr>
            <a:spLocks noGrp="1"/>
          </p:cNvSpPr>
          <p:nvPr>
            <p:ph type="sldNum" sz="quarter" idx="12"/>
          </p:nvPr>
        </p:nvSpPr>
        <p:spPr/>
        <p:txBody>
          <a:bodyPr>
            <a:normAutofit fontScale="92500" lnSpcReduction="20000"/>
          </a:bodyPr>
          <a:lstStyle/>
          <a:p>
            <a:pPr>
              <a:defRPr/>
            </a:pPr>
            <a:fld id="{2C04A2F2-CA3E-4CD2-AEF6-47C9E83221AB}" type="slidenum">
              <a:rPr lang="en-US"/>
              <a:pPr>
                <a:defRPr/>
              </a:pPr>
              <a:t>23</a:t>
            </a:fld>
            <a:endParaRPr lang="en-US"/>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0018" name="Rectangle 2"/>
          <p:cNvSpPr>
            <a:spLocks noGrp="1" noChangeArrowheads="1"/>
          </p:cNvSpPr>
          <p:nvPr>
            <p:ph type="title"/>
          </p:nvPr>
        </p:nvSpPr>
        <p:spPr>
          <a:xfrm rot="17100000">
            <a:off x="-634206" y="2921794"/>
            <a:ext cx="5065712" cy="1695450"/>
          </a:xfrm>
        </p:spPr>
        <p:txBody>
          <a:bodyPr/>
          <a:lstStyle/>
          <a:p>
            <a:pPr eaLnBrk="1" fontAlgn="auto" hangingPunct="1">
              <a:spcAft>
                <a:spcPts val="0"/>
              </a:spcAft>
              <a:defRPr/>
            </a:pPr>
            <a:r>
              <a:rPr lang="en-US" sz="3600" i="1" dirty="0">
                <a:solidFill>
                  <a:srgbClr val="FFFF00"/>
                </a:solidFill>
              </a:rPr>
              <a:t>What is on a CLAIM?</a:t>
            </a:r>
            <a:r>
              <a:rPr lang="en-US" sz="3200" b="1" i="1" dirty="0">
                <a:solidFill>
                  <a:srgbClr val="FFFF00"/>
                </a:solidFill>
              </a:rPr>
              <a:t> </a:t>
            </a:r>
            <a:endParaRPr lang="en-US" sz="3200" b="1" dirty="0"/>
          </a:p>
        </p:txBody>
      </p:sp>
      <p:sp>
        <p:nvSpPr>
          <p:cNvPr id="470019" name="Rectangle 3"/>
          <p:cNvSpPr>
            <a:spLocks noGrp="1" noChangeArrowheads="1"/>
          </p:cNvSpPr>
          <p:nvPr>
            <p:ph idx="1"/>
          </p:nvPr>
        </p:nvSpPr>
        <p:spPr>
          <a:xfrm>
            <a:off x="457200" y="1676400"/>
            <a:ext cx="8229600" cy="4343400"/>
          </a:xfrm>
        </p:spPr>
        <p:txBody>
          <a:bodyPr/>
          <a:lstStyle/>
          <a:p>
            <a:pPr marL="365760" indent="-365760" algn="ctr" fontAlgn="auto">
              <a:spcBef>
                <a:spcPct val="0"/>
              </a:spcBef>
              <a:buSzTx/>
              <a:buFontTx/>
              <a:buNone/>
              <a:defRPr/>
            </a:pPr>
            <a:r>
              <a:rPr lang="en-US" sz="4000" b="1" dirty="0">
                <a:solidFill>
                  <a:srgbClr val="FF0000"/>
                </a:solidFill>
              </a:rPr>
              <a:t>Services - Charges - Units</a:t>
            </a:r>
            <a:endParaRPr lang="en-US" sz="4000" b="1" i="1" dirty="0">
              <a:solidFill>
                <a:srgbClr val="FF0000"/>
              </a:solidFill>
            </a:endParaRPr>
          </a:p>
        </p:txBody>
      </p:sp>
      <p:sp>
        <p:nvSpPr>
          <p:cNvPr id="6" name="Slide Number Placeholder 5"/>
          <p:cNvSpPr>
            <a:spLocks noGrp="1"/>
          </p:cNvSpPr>
          <p:nvPr>
            <p:ph type="sldNum" sz="quarter" idx="12"/>
          </p:nvPr>
        </p:nvSpPr>
        <p:spPr/>
        <p:txBody>
          <a:bodyPr>
            <a:normAutofit fontScale="92500" lnSpcReduction="20000"/>
          </a:bodyPr>
          <a:lstStyle/>
          <a:p>
            <a:pPr>
              <a:defRPr/>
            </a:pPr>
            <a:fld id="{8B6F466D-A97E-4E85-B9E8-B466FD78C275}" type="slidenum">
              <a:rPr lang="en-US"/>
              <a:pPr>
                <a:defRPr/>
              </a:pPr>
              <a:t>24</a:t>
            </a:fld>
            <a:endParaRPr lang="en-US"/>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4114" name="Rectangle 2"/>
          <p:cNvSpPr>
            <a:spLocks noGrp="1" noChangeArrowheads="1"/>
          </p:cNvSpPr>
          <p:nvPr>
            <p:ph type="title"/>
          </p:nvPr>
        </p:nvSpPr>
        <p:spPr>
          <a:xfrm rot="17100000">
            <a:off x="-634206" y="2921794"/>
            <a:ext cx="5065712" cy="1695450"/>
          </a:xfrm>
        </p:spPr>
        <p:txBody>
          <a:bodyPr/>
          <a:lstStyle/>
          <a:p>
            <a:pPr eaLnBrk="1" fontAlgn="auto" hangingPunct="1">
              <a:spcAft>
                <a:spcPts val="0"/>
              </a:spcAft>
              <a:defRPr/>
            </a:pPr>
            <a:r>
              <a:rPr lang="en-US" sz="3600" i="1" dirty="0">
                <a:solidFill>
                  <a:srgbClr val="FFFF00"/>
                </a:solidFill>
              </a:rPr>
              <a:t>What is on a CLAIM?</a:t>
            </a:r>
            <a:r>
              <a:rPr lang="en-US" sz="3200" b="1" i="1" dirty="0">
                <a:solidFill>
                  <a:srgbClr val="FFFF00"/>
                </a:solidFill>
              </a:rPr>
              <a:t> </a:t>
            </a:r>
            <a:endParaRPr lang="en-US" sz="3200" b="1" dirty="0"/>
          </a:p>
        </p:txBody>
      </p:sp>
      <p:sp>
        <p:nvSpPr>
          <p:cNvPr id="474115" name="Rectangle 3"/>
          <p:cNvSpPr>
            <a:spLocks noGrp="1" noChangeArrowheads="1"/>
          </p:cNvSpPr>
          <p:nvPr>
            <p:ph idx="1"/>
          </p:nvPr>
        </p:nvSpPr>
        <p:spPr>
          <a:xfrm>
            <a:off x="457200" y="1676400"/>
            <a:ext cx="8229600" cy="4343400"/>
          </a:xfrm>
        </p:spPr>
        <p:txBody>
          <a:bodyPr>
            <a:normAutofit fontScale="92500" lnSpcReduction="10000"/>
          </a:bodyPr>
          <a:lstStyle/>
          <a:p>
            <a:pPr marL="365760" indent="-365760" algn="ctr" fontAlgn="auto">
              <a:lnSpc>
                <a:spcPct val="90000"/>
              </a:lnSpc>
              <a:spcBef>
                <a:spcPct val="0"/>
              </a:spcBef>
              <a:buSzTx/>
              <a:buFontTx/>
              <a:buNone/>
              <a:defRPr/>
            </a:pPr>
            <a:r>
              <a:rPr lang="en-US" sz="3600" b="1" dirty="0"/>
              <a:t>Hospital</a:t>
            </a:r>
            <a:r>
              <a:rPr lang="en-US" sz="3600" b="1" dirty="0">
                <a:solidFill>
                  <a:srgbClr val="D60093"/>
                </a:solidFill>
              </a:rPr>
              <a:t> </a:t>
            </a:r>
            <a:r>
              <a:rPr lang="en-US" sz="3600" b="1" dirty="0">
                <a:solidFill>
                  <a:srgbClr val="FF0000"/>
                </a:solidFill>
              </a:rPr>
              <a:t>Code sets </a:t>
            </a:r>
          </a:p>
          <a:p>
            <a:pPr marL="365760" indent="-365760" algn="ctr" fontAlgn="auto">
              <a:lnSpc>
                <a:spcPct val="90000"/>
              </a:lnSpc>
              <a:spcBef>
                <a:spcPct val="0"/>
              </a:spcBef>
              <a:buSzTx/>
              <a:buFontTx/>
              <a:buNone/>
              <a:defRPr/>
            </a:pPr>
            <a:endParaRPr lang="en-US" sz="3600" b="1" dirty="0">
              <a:solidFill>
                <a:srgbClr val="D60093"/>
              </a:solidFill>
            </a:endParaRPr>
          </a:p>
          <a:p>
            <a:pPr marL="365760" indent="-365760" fontAlgn="auto">
              <a:lnSpc>
                <a:spcPct val="90000"/>
              </a:lnSpc>
              <a:spcBef>
                <a:spcPct val="0"/>
              </a:spcBef>
              <a:buSzTx/>
              <a:defRPr/>
            </a:pPr>
            <a:r>
              <a:rPr lang="en-US" sz="2000" b="1" dirty="0"/>
              <a:t>Revenue codes </a:t>
            </a:r>
            <a:r>
              <a:rPr lang="en-US" sz="1800" dirty="0" smtClean="0"/>
              <a:t>are </a:t>
            </a:r>
            <a:r>
              <a:rPr lang="en-US" sz="1800" dirty="0"/>
              <a:t>numeric codes representing the technical aspect of the medical service, which are mandatory on all </a:t>
            </a:r>
            <a:r>
              <a:rPr lang="en-US" sz="1800" u="sng" dirty="0"/>
              <a:t>institutional </a:t>
            </a:r>
            <a:r>
              <a:rPr lang="en-US" sz="1800" dirty="0"/>
              <a:t>claims. </a:t>
            </a:r>
          </a:p>
          <a:p>
            <a:pPr marL="365760" indent="-365760" fontAlgn="auto">
              <a:lnSpc>
                <a:spcPct val="90000"/>
              </a:lnSpc>
              <a:spcBef>
                <a:spcPct val="0"/>
              </a:spcBef>
              <a:buSzTx/>
              <a:defRPr/>
            </a:pPr>
            <a:endParaRPr lang="en-US" sz="1800" dirty="0"/>
          </a:p>
          <a:p>
            <a:pPr marL="365760" indent="-365760" algn="ctr" fontAlgn="auto">
              <a:lnSpc>
                <a:spcPct val="90000"/>
              </a:lnSpc>
              <a:spcBef>
                <a:spcPct val="0"/>
              </a:spcBef>
              <a:buSzTx/>
              <a:buFont typeface="Wingdings" pitchFamily="2" charset="2"/>
              <a:buNone/>
              <a:defRPr/>
            </a:pPr>
            <a:r>
              <a:rPr lang="en-US" sz="2400" b="1" i="1" dirty="0">
                <a:solidFill>
                  <a:srgbClr val="FFFF00"/>
                </a:solidFill>
              </a:rPr>
              <a:t>~ Major function ~</a:t>
            </a:r>
          </a:p>
          <a:p>
            <a:pPr marL="365760" indent="-365760" algn="ctr" fontAlgn="auto">
              <a:lnSpc>
                <a:spcPct val="90000"/>
              </a:lnSpc>
              <a:spcBef>
                <a:spcPct val="0"/>
              </a:spcBef>
              <a:buSzTx/>
              <a:buFont typeface="Wingdings" pitchFamily="2" charset="2"/>
              <a:buNone/>
              <a:defRPr/>
            </a:pPr>
            <a:r>
              <a:rPr lang="en-US" sz="2000" dirty="0">
                <a:solidFill>
                  <a:srgbClr val="00FFFF"/>
                </a:solidFill>
              </a:rPr>
              <a:t>Help define types of rooms, supplies, pharmacy (drugs) the hospital provided</a:t>
            </a:r>
          </a:p>
          <a:p>
            <a:pPr marL="365760" indent="-365760" algn="ctr" fontAlgn="auto">
              <a:lnSpc>
                <a:spcPct val="90000"/>
              </a:lnSpc>
              <a:spcBef>
                <a:spcPct val="0"/>
              </a:spcBef>
              <a:buSzTx/>
              <a:buFont typeface="Wingdings" pitchFamily="2" charset="2"/>
              <a:buNone/>
              <a:defRPr/>
            </a:pPr>
            <a:endParaRPr lang="en-US" sz="2000" dirty="0"/>
          </a:p>
          <a:p>
            <a:pPr marL="365760" indent="-365760" algn="ctr" fontAlgn="auto">
              <a:lnSpc>
                <a:spcPct val="90000"/>
              </a:lnSpc>
              <a:spcBef>
                <a:spcPct val="0"/>
              </a:spcBef>
              <a:buSzTx/>
              <a:buFont typeface="Wingdings" pitchFamily="2" charset="2"/>
              <a:buNone/>
              <a:defRPr/>
            </a:pPr>
            <a:endParaRPr lang="en-US" sz="2000" dirty="0"/>
          </a:p>
          <a:p>
            <a:pPr marL="365760" indent="-365760" algn="ctr" eaLnBrk="1" fontAlgn="auto" hangingPunct="1">
              <a:lnSpc>
                <a:spcPct val="90000"/>
              </a:lnSpc>
              <a:buFontTx/>
              <a:buNone/>
              <a:defRPr/>
            </a:pPr>
            <a:r>
              <a:rPr lang="en-US" sz="2400" b="1" dirty="0"/>
              <a:t>* Mandatory *</a:t>
            </a:r>
          </a:p>
          <a:p>
            <a:pPr marL="365760" indent="-365760" algn="ctr" eaLnBrk="1" fontAlgn="auto" hangingPunct="1">
              <a:lnSpc>
                <a:spcPct val="90000"/>
              </a:lnSpc>
              <a:buFontTx/>
              <a:buNone/>
              <a:defRPr/>
            </a:pPr>
            <a:r>
              <a:rPr lang="en-US" sz="2400" dirty="0" smtClean="0">
                <a:solidFill>
                  <a:srgbClr val="FFFF00"/>
                </a:solidFill>
              </a:rPr>
              <a:t>UB-04 </a:t>
            </a:r>
            <a:r>
              <a:rPr lang="en-US" sz="2400" dirty="0">
                <a:solidFill>
                  <a:srgbClr val="FFFF00"/>
                </a:solidFill>
              </a:rPr>
              <a:t>claim</a:t>
            </a:r>
          </a:p>
          <a:p>
            <a:pPr marL="365760" indent="-365760" algn="ctr" eaLnBrk="1" fontAlgn="auto" hangingPunct="1">
              <a:lnSpc>
                <a:spcPct val="90000"/>
              </a:lnSpc>
              <a:buFontTx/>
              <a:buNone/>
              <a:defRPr/>
            </a:pPr>
            <a:endParaRPr lang="en-US" sz="2400" dirty="0">
              <a:solidFill>
                <a:srgbClr val="FFFF00"/>
              </a:solidFill>
            </a:endParaRPr>
          </a:p>
          <a:p>
            <a:pPr marL="365760" indent="-365760" fontAlgn="auto">
              <a:lnSpc>
                <a:spcPct val="90000"/>
              </a:lnSpc>
              <a:spcBef>
                <a:spcPct val="0"/>
              </a:spcBef>
              <a:buSzTx/>
              <a:buFontTx/>
              <a:buNone/>
              <a:defRPr/>
            </a:pPr>
            <a:endParaRPr lang="en-US" sz="1800" dirty="0"/>
          </a:p>
        </p:txBody>
      </p:sp>
      <p:sp>
        <p:nvSpPr>
          <p:cNvPr id="6" name="Slide Number Placeholder 5"/>
          <p:cNvSpPr>
            <a:spLocks noGrp="1"/>
          </p:cNvSpPr>
          <p:nvPr>
            <p:ph type="sldNum" sz="quarter" idx="12"/>
          </p:nvPr>
        </p:nvSpPr>
        <p:spPr/>
        <p:txBody>
          <a:bodyPr>
            <a:normAutofit fontScale="92500" lnSpcReduction="20000"/>
          </a:bodyPr>
          <a:lstStyle/>
          <a:p>
            <a:pPr>
              <a:defRPr/>
            </a:pPr>
            <a:fld id="{92FD4F18-734E-4167-ACDC-AEED83FD58D0}" type="slidenum">
              <a:rPr lang="en-US"/>
              <a:pPr>
                <a:defRPr/>
              </a:pPr>
              <a:t>25</a:t>
            </a:fld>
            <a:endParaRPr lang="en-US"/>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0498" name="Rectangle 2"/>
          <p:cNvSpPr>
            <a:spLocks noGrp="1" noChangeArrowheads="1"/>
          </p:cNvSpPr>
          <p:nvPr>
            <p:ph type="title"/>
          </p:nvPr>
        </p:nvSpPr>
        <p:spPr>
          <a:xfrm rot="17100000">
            <a:off x="-634206" y="2921794"/>
            <a:ext cx="5065712" cy="1695450"/>
          </a:xfrm>
        </p:spPr>
        <p:txBody>
          <a:bodyPr/>
          <a:lstStyle/>
          <a:p>
            <a:pPr eaLnBrk="1" fontAlgn="auto" hangingPunct="1">
              <a:spcAft>
                <a:spcPts val="0"/>
              </a:spcAft>
              <a:defRPr/>
            </a:pPr>
            <a:r>
              <a:rPr lang="en-US" sz="3600" i="1" dirty="0">
                <a:solidFill>
                  <a:srgbClr val="FFFF00"/>
                </a:solidFill>
              </a:rPr>
              <a:t>What is on a CLAIM?</a:t>
            </a:r>
            <a:r>
              <a:rPr lang="en-US" sz="3200" b="1" i="1" dirty="0">
                <a:solidFill>
                  <a:srgbClr val="FFFF00"/>
                </a:solidFill>
              </a:rPr>
              <a:t> </a:t>
            </a:r>
            <a:endParaRPr lang="en-US" sz="3200" b="1" dirty="0"/>
          </a:p>
        </p:txBody>
      </p:sp>
      <p:sp>
        <p:nvSpPr>
          <p:cNvPr id="490499" name="Rectangle 3"/>
          <p:cNvSpPr>
            <a:spLocks noGrp="1" noChangeArrowheads="1"/>
          </p:cNvSpPr>
          <p:nvPr>
            <p:ph idx="1"/>
          </p:nvPr>
        </p:nvSpPr>
        <p:spPr>
          <a:xfrm>
            <a:off x="457200" y="1981200"/>
            <a:ext cx="8229600" cy="4038600"/>
          </a:xfrm>
        </p:spPr>
        <p:txBody>
          <a:bodyPr>
            <a:normAutofit fontScale="92500" lnSpcReduction="20000"/>
          </a:bodyPr>
          <a:lstStyle/>
          <a:p>
            <a:pPr marL="365760" indent="-365760" algn="ctr" fontAlgn="auto">
              <a:lnSpc>
                <a:spcPct val="80000"/>
              </a:lnSpc>
              <a:spcBef>
                <a:spcPct val="0"/>
              </a:spcBef>
              <a:buSzTx/>
              <a:buFontTx/>
              <a:buNone/>
              <a:defRPr/>
            </a:pPr>
            <a:r>
              <a:rPr lang="en-US" sz="3600" b="1" dirty="0"/>
              <a:t>Hospital</a:t>
            </a:r>
            <a:r>
              <a:rPr lang="en-US" sz="3600" b="1" dirty="0">
                <a:solidFill>
                  <a:srgbClr val="D60093"/>
                </a:solidFill>
              </a:rPr>
              <a:t> </a:t>
            </a:r>
            <a:r>
              <a:rPr lang="en-US" sz="3600" b="1" dirty="0">
                <a:solidFill>
                  <a:srgbClr val="FF0000"/>
                </a:solidFill>
              </a:rPr>
              <a:t>Code</a:t>
            </a:r>
            <a:r>
              <a:rPr lang="en-US" sz="3600" b="1" dirty="0">
                <a:solidFill>
                  <a:srgbClr val="D60093"/>
                </a:solidFill>
              </a:rPr>
              <a:t> </a:t>
            </a:r>
            <a:r>
              <a:rPr lang="en-US" sz="3600" b="1" dirty="0">
                <a:solidFill>
                  <a:srgbClr val="FF0000"/>
                </a:solidFill>
              </a:rPr>
              <a:t>sets</a:t>
            </a:r>
            <a:r>
              <a:rPr lang="en-US" sz="3600" b="1" dirty="0">
                <a:solidFill>
                  <a:srgbClr val="D60093"/>
                </a:solidFill>
              </a:rPr>
              <a:t> </a:t>
            </a:r>
          </a:p>
          <a:p>
            <a:pPr marL="365760" indent="-365760" algn="ctr" fontAlgn="auto">
              <a:lnSpc>
                <a:spcPct val="80000"/>
              </a:lnSpc>
              <a:spcBef>
                <a:spcPct val="0"/>
              </a:spcBef>
              <a:buSzTx/>
              <a:buFontTx/>
              <a:buNone/>
              <a:defRPr/>
            </a:pPr>
            <a:endParaRPr lang="en-US" sz="3600" b="1" dirty="0">
              <a:solidFill>
                <a:srgbClr val="D60093"/>
              </a:solidFill>
            </a:endParaRPr>
          </a:p>
          <a:p>
            <a:pPr marL="365760" indent="-365760" fontAlgn="auto">
              <a:lnSpc>
                <a:spcPct val="80000"/>
              </a:lnSpc>
              <a:spcBef>
                <a:spcPct val="0"/>
              </a:spcBef>
              <a:buSzTx/>
              <a:defRPr/>
            </a:pPr>
            <a:r>
              <a:rPr lang="en-US" sz="2000" b="1" dirty="0"/>
              <a:t>Type of Bill codes (POS) </a:t>
            </a:r>
            <a:r>
              <a:rPr lang="en-US" sz="1800" dirty="0"/>
              <a:t>are 3-position numeric codes representing the specific type of bill, or level of care and type of facility that provided the service, which are mandatory on all </a:t>
            </a:r>
            <a:r>
              <a:rPr lang="en-US" sz="1800" u="sng" dirty="0"/>
              <a:t>institutional </a:t>
            </a:r>
            <a:r>
              <a:rPr lang="en-US" sz="1800" dirty="0"/>
              <a:t>claims. </a:t>
            </a:r>
          </a:p>
          <a:p>
            <a:pPr marL="365760" indent="-365760" fontAlgn="auto">
              <a:lnSpc>
                <a:spcPct val="80000"/>
              </a:lnSpc>
              <a:spcBef>
                <a:spcPct val="0"/>
              </a:spcBef>
              <a:buSzTx/>
              <a:buFontTx/>
              <a:buNone/>
              <a:defRPr/>
            </a:pPr>
            <a:endParaRPr lang="en-US" sz="1800" dirty="0"/>
          </a:p>
          <a:p>
            <a:pPr marL="365760" indent="-365760" fontAlgn="auto">
              <a:lnSpc>
                <a:spcPct val="80000"/>
              </a:lnSpc>
              <a:spcBef>
                <a:spcPct val="0"/>
              </a:spcBef>
              <a:buSzTx/>
              <a:defRPr/>
            </a:pPr>
            <a:endParaRPr lang="en-US" sz="1800" dirty="0"/>
          </a:p>
          <a:p>
            <a:pPr marL="365760" indent="-365760" algn="ctr" fontAlgn="auto">
              <a:lnSpc>
                <a:spcPct val="80000"/>
              </a:lnSpc>
              <a:spcBef>
                <a:spcPct val="0"/>
              </a:spcBef>
              <a:buSzTx/>
              <a:buFont typeface="Wingdings" pitchFamily="2" charset="2"/>
              <a:buNone/>
              <a:defRPr/>
            </a:pPr>
            <a:r>
              <a:rPr lang="en-US" sz="2000" b="1" i="1" dirty="0">
                <a:solidFill>
                  <a:srgbClr val="FFFF00"/>
                </a:solidFill>
              </a:rPr>
              <a:t>~ Definition for each position ~</a:t>
            </a:r>
          </a:p>
          <a:p>
            <a:pPr marL="1097280" lvl="2" indent="-320040" fontAlgn="auto">
              <a:lnSpc>
                <a:spcPct val="80000"/>
              </a:lnSpc>
              <a:spcBef>
                <a:spcPct val="0"/>
              </a:spcBef>
              <a:buSzTx/>
              <a:buFont typeface="Wingdings" pitchFamily="2" charset="2"/>
              <a:buNone/>
              <a:defRPr/>
            </a:pPr>
            <a:r>
              <a:rPr lang="en-US" sz="1600" dirty="0">
                <a:solidFill>
                  <a:srgbClr val="00FFFF"/>
                </a:solidFill>
              </a:rPr>
              <a:t>			</a:t>
            </a:r>
            <a:r>
              <a:rPr lang="en-US" sz="1800" dirty="0">
                <a:solidFill>
                  <a:srgbClr val="00FFFF"/>
                </a:solidFill>
              </a:rPr>
              <a:t>1</a:t>
            </a:r>
            <a:r>
              <a:rPr lang="en-US" sz="1800" baseline="30000" dirty="0">
                <a:solidFill>
                  <a:srgbClr val="00FFFF"/>
                </a:solidFill>
              </a:rPr>
              <a:t>st</a:t>
            </a:r>
            <a:r>
              <a:rPr lang="en-US" sz="1800" dirty="0">
                <a:solidFill>
                  <a:srgbClr val="00FFFF"/>
                </a:solidFill>
              </a:rPr>
              <a:t> position = Type of Facility</a:t>
            </a:r>
          </a:p>
          <a:p>
            <a:pPr marL="1097280" lvl="2" indent="-320040" fontAlgn="auto">
              <a:lnSpc>
                <a:spcPct val="80000"/>
              </a:lnSpc>
              <a:spcBef>
                <a:spcPct val="0"/>
              </a:spcBef>
              <a:buSzTx/>
              <a:buFont typeface="Wingdings" pitchFamily="2" charset="2"/>
              <a:buNone/>
              <a:defRPr/>
            </a:pPr>
            <a:r>
              <a:rPr lang="en-US" sz="1800" dirty="0">
                <a:solidFill>
                  <a:srgbClr val="00FFFF"/>
                </a:solidFill>
              </a:rPr>
              <a:t>			2</a:t>
            </a:r>
            <a:r>
              <a:rPr lang="en-US" sz="1800" baseline="30000" dirty="0">
                <a:solidFill>
                  <a:srgbClr val="00FFFF"/>
                </a:solidFill>
              </a:rPr>
              <a:t>nd</a:t>
            </a:r>
            <a:r>
              <a:rPr lang="en-US" sz="1800" dirty="0">
                <a:solidFill>
                  <a:srgbClr val="00FFFF"/>
                </a:solidFill>
              </a:rPr>
              <a:t> position = Classification</a:t>
            </a:r>
          </a:p>
          <a:p>
            <a:pPr marL="1097280" lvl="2" indent="-320040" fontAlgn="auto">
              <a:lnSpc>
                <a:spcPct val="80000"/>
              </a:lnSpc>
              <a:spcBef>
                <a:spcPct val="0"/>
              </a:spcBef>
              <a:buSzTx/>
              <a:buFont typeface="Wingdings" pitchFamily="2" charset="2"/>
              <a:buNone/>
              <a:defRPr/>
            </a:pPr>
            <a:r>
              <a:rPr lang="en-US" sz="1800" dirty="0">
                <a:solidFill>
                  <a:srgbClr val="00FFFF"/>
                </a:solidFill>
              </a:rPr>
              <a:t>			3</a:t>
            </a:r>
            <a:r>
              <a:rPr lang="en-US" sz="1800" baseline="30000" dirty="0">
                <a:solidFill>
                  <a:srgbClr val="00FFFF"/>
                </a:solidFill>
              </a:rPr>
              <a:t>rd</a:t>
            </a:r>
            <a:r>
              <a:rPr lang="en-US" sz="1800" dirty="0">
                <a:solidFill>
                  <a:srgbClr val="00FFFF"/>
                </a:solidFill>
              </a:rPr>
              <a:t> position = Frequency</a:t>
            </a:r>
          </a:p>
          <a:p>
            <a:pPr marL="365760" indent="-365760" algn="ctr" fontAlgn="auto">
              <a:lnSpc>
                <a:spcPct val="80000"/>
              </a:lnSpc>
              <a:spcBef>
                <a:spcPct val="0"/>
              </a:spcBef>
              <a:buSzTx/>
              <a:buFont typeface="Wingdings" pitchFamily="2" charset="2"/>
              <a:buNone/>
              <a:defRPr/>
            </a:pPr>
            <a:endParaRPr lang="en-US" sz="1800" dirty="0"/>
          </a:p>
          <a:p>
            <a:pPr marL="365760" indent="-365760" algn="ctr" fontAlgn="auto">
              <a:lnSpc>
                <a:spcPct val="80000"/>
              </a:lnSpc>
              <a:spcBef>
                <a:spcPct val="0"/>
              </a:spcBef>
              <a:buSzTx/>
              <a:buFont typeface="Wingdings" pitchFamily="2" charset="2"/>
              <a:buNone/>
              <a:defRPr/>
            </a:pPr>
            <a:endParaRPr lang="en-US" sz="2000" dirty="0"/>
          </a:p>
          <a:p>
            <a:pPr marL="365760" indent="-365760" algn="ctr" eaLnBrk="1" fontAlgn="auto" hangingPunct="1">
              <a:lnSpc>
                <a:spcPct val="80000"/>
              </a:lnSpc>
              <a:buFontTx/>
              <a:buNone/>
              <a:defRPr/>
            </a:pPr>
            <a:r>
              <a:rPr lang="en-US" sz="2400" b="1" dirty="0"/>
              <a:t>* Mandatory *</a:t>
            </a:r>
          </a:p>
          <a:p>
            <a:pPr marL="365760" indent="-365760" algn="ctr" eaLnBrk="1" fontAlgn="auto" hangingPunct="1">
              <a:lnSpc>
                <a:spcPct val="80000"/>
              </a:lnSpc>
              <a:buFontTx/>
              <a:buNone/>
              <a:defRPr/>
            </a:pPr>
            <a:r>
              <a:rPr lang="en-US" sz="2400" dirty="0" smtClean="0">
                <a:solidFill>
                  <a:srgbClr val="FFFF00"/>
                </a:solidFill>
              </a:rPr>
              <a:t>UB-04 </a:t>
            </a:r>
            <a:r>
              <a:rPr lang="en-US" sz="2400" dirty="0">
                <a:solidFill>
                  <a:srgbClr val="FFFF00"/>
                </a:solidFill>
              </a:rPr>
              <a:t>claim</a:t>
            </a:r>
          </a:p>
          <a:p>
            <a:pPr marL="365760" indent="-365760" algn="ctr" eaLnBrk="1" fontAlgn="auto" hangingPunct="1">
              <a:lnSpc>
                <a:spcPct val="80000"/>
              </a:lnSpc>
              <a:buFontTx/>
              <a:buNone/>
              <a:defRPr/>
            </a:pPr>
            <a:endParaRPr lang="en-US" sz="2400" dirty="0">
              <a:solidFill>
                <a:srgbClr val="FFFF00"/>
              </a:solidFill>
            </a:endParaRPr>
          </a:p>
          <a:p>
            <a:pPr marL="365760" indent="-365760" fontAlgn="auto">
              <a:lnSpc>
                <a:spcPct val="80000"/>
              </a:lnSpc>
              <a:spcBef>
                <a:spcPct val="0"/>
              </a:spcBef>
              <a:buSzTx/>
              <a:buFontTx/>
              <a:buNone/>
              <a:defRPr/>
            </a:pPr>
            <a:endParaRPr lang="en-US" sz="1800" dirty="0"/>
          </a:p>
        </p:txBody>
      </p:sp>
      <p:sp>
        <p:nvSpPr>
          <p:cNvPr id="6" name="Slide Number Placeholder 5"/>
          <p:cNvSpPr>
            <a:spLocks noGrp="1"/>
          </p:cNvSpPr>
          <p:nvPr>
            <p:ph type="sldNum" sz="quarter" idx="12"/>
          </p:nvPr>
        </p:nvSpPr>
        <p:spPr/>
        <p:txBody>
          <a:bodyPr>
            <a:normAutofit fontScale="92500" lnSpcReduction="20000"/>
          </a:bodyPr>
          <a:lstStyle/>
          <a:p>
            <a:pPr>
              <a:defRPr/>
            </a:pPr>
            <a:fld id="{93569585-0C23-4C7B-B283-D4DCF918C76C}" type="slidenum">
              <a:rPr lang="en-US"/>
              <a:pPr>
                <a:defRPr/>
              </a:pPr>
              <a:t>26</a:t>
            </a:fld>
            <a:endParaRPr lang="en-US"/>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3810" name="Rectangle 2"/>
          <p:cNvSpPr>
            <a:spLocks noGrp="1" noChangeArrowheads="1"/>
          </p:cNvSpPr>
          <p:nvPr>
            <p:ph type="title"/>
          </p:nvPr>
        </p:nvSpPr>
        <p:spPr>
          <a:xfrm rot="17100000">
            <a:off x="-634206" y="2921794"/>
            <a:ext cx="5065712" cy="1695450"/>
          </a:xfrm>
        </p:spPr>
        <p:txBody>
          <a:bodyPr/>
          <a:lstStyle/>
          <a:p>
            <a:pPr eaLnBrk="1" fontAlgn="auto" hangingPunct="1">
              <a:spcAft>
                <a:spcPts val="0"/>
              </a:spcAft>
              <a:defRPr/>
            </a:pPr>
            <a:r>
              <a:rPr lang="en-US" sz="3600" i="1">
                <a:solidFill>
                  <a:srgbClr val="FFFF00"/>
                </a:solidFill>
              </a:rPr>
              <a:t>What is on a CLAIM?</a:t>
            </a:r>
            <a:r>
              <a:rPr lang="en-US" sz="3200" b="1" i="1">
                <a:solidFill>
                  <a:srgbClr val="FFFF00"/>
                </a:solidFill>
              </a:rPr>
              <a:t> </a:t>
            </a:r>
            <a:endParaRPr lang="en-US" sz="3200" b="1"/>
          </a:p>
        </p:txBody>
      </p:sp>
      <p:sp>
        <p:nvSpPr>
          <p:cNvPr id="503811" name="Rectangle 3"/>
          <p:cNvSpPr>
            <a:spLocks noGrp="1" noChangeArrowheads="1"/>
          </p:cNvSpPr>
          <p:nvPr>
            <p:ph idx="1"/>
          </p:nvPr>
        </p:nvSpPr>
        <p:spPr>
          <a:xfrm>
            <a:off x="457200" y="1676400"/>
            <a:ext cx="8229600" cy="4343400"/>
          </a:xfrm>
        </p:spPr>
        <p:txBody>
          <a:bodyPr>
            <a:normAutofit fontScale="92500" lnSpcReduction="10000"/>
          </a:bodyPr>
          <a:lstStyle/>
          <a:p>
            <a:pPr marL="365760" indent="-365760" algn="ctr" fontAlgn="auto">
              <a:lnSpc>
                <a:spcPct val="80000"/>
              </a:lnSpc>
              <a:spcBef>
                <a:spcPct val="0"/>
              </a:spcBef>
              <a:buSzTx/>
              <a:buFontTx/>
              <a:buNone/>
              <a:defRPr/>
            </a:pPr>
            <a:r>
              <a:rPr lang="en-US" sz="3600" b="1" dirty="0"/>
              <a:t>Hospital</a:t>
            </a:r>
            <a:r>
              <a:rPr lang="en-US" sz="3600" b="1" dirty="0">
                <a:solidFill>
                  <a:srgbClr val="D60093"/>
                </a:solidFill>
              </a:rPr>
              <a:t> </a:t>
            </a:r>
            <a:r>
              <a:rPr lang="en-US" sz="3600" b="1" dirty="0">
                <a:solidFill>
                  <a:srgbClr val="FF0000"/>
                </a:solidFill>
              </a:rPr>
              <a:t>Code sets </a:t>
            </a:r>
          </a:p>
          <a:p>
            <a:pPr marL="365760" indent="-365760" algn="ctr" fontAlgn="auto">
              <a:lnSpc>
                <a:spcPct val="80000"/>
              </a:lnSpc>
              <a:spcBef>
                <a:spcPct val="0"/>
              </a:spcBef>
              <a:buSzTx/>
              <a:buFontTx/>
              <a:buNone/>
              <a:defRPr/>
            </a:pPr>
            <a:endParaRPr lang="en-US" sz="3600" b="1" dirty="0">
              <a:solidFill>
                <a:srgbClr val="D60093"/>
              </a:solidFill>
            </a:endParaRPr>
          </a:p>
          <a:p>
            <a:pPr marL="365760" indent="-365760" fontAlgn="auto">
              <a:lnSpc>
                <a:spcPct val="80000"/>
              </a:lnSpc>
              <a:spcBef>
                <a:spcPct val="0"/>
              </a:spcBef>
              <a:buSzTx/>
              <a:defRPr/>
            </a:pPr>
            <a:r>
              <a:rPr lang="en-US" sz="2000" b="1" dirty="0"/>
              <a:t>Condition codes </a:t>
            </a:r>
            <a:r>
              <a:rPr lang="en-US" sz="1800" dirty="0"/>
              <a:t>are 2-position alpha-numeric codes identifying conditions relating to the type of bill that may affect the processing of the claim.</a:t>
            </a:r>
          </a:p>
          <a:p>
            <a:pPr marL="365760" indent="-365760" fontAlgn="auto">
              <a:lnSpc>
                <a:spcPct val="80000"/>
              </a:lnSpc>
              <a:spcBef>
                <a:spcPct val="0"/>
              </a:spcBef>
              <a:buSzTx/>
              <a:buFontTx/>
              <a:buNone/>
              <a:defRPr/>
            </a:pPr>
            <a:endParaRPr lang="en-US" sz="1800" dirty="0"/>
          </a:p>
          <a:p>
            <a:pPr marL="365760" indent="-365760" fontAlgn="auto">
              <a:lnSpc>
                <a:spcPct val="80000"/>
              </a:lnSpc>
              <a:spcBef>
                <a:spcPct val="0"/>
              </a:spcBef>
              <a:buSzTx/>
              <a:buFontTx/>
              <a:buNone/>
              <a:defRPr/>
            </a:pPr>
            <a:endParaRPr lang="en-US" sz="1800" dirty="0"/>
          </a:p>
          <a:p>
            <a:pPr marL="365760" indent="-365760" algn="ctr" fontAlgn="auto">
              <a:lnSpc>
                <a:spcPct val="80000"/>
              </a:lnSpc>
              <a:spcBef>
                <a:spcPct val="0"/>
              </a:spcBef>
              <a:buSzTx/>
              <a:buFont typeface="Wingdings" pitchFamily="2" charset="2"/>
              <a:buNone/>
              <a:defRPr/>
            </a:pPr>
            <a:r>
              <a:rPr lang="en-US" sz="2000" b="1" i="1" dirty="0">
                <a:solidFill>
                  <a:srgbClr val="FFFF00"/>
                </a:solidFill>
              </a:rPr>
              <a:t>~ Examples ~</a:t>
            </a:r>
          </a:p>
          <a:p>
            <a:pPr marL="1097280" lvl="2" indent="-320040" fontAlgn="auto">
              <a:lnSpc>
                <a:spcPct val="80000"/>
              </a:lnSpc>
              <a:spcBef>
                <a:spcPct val="0"/>
              </a:spcBef>
              <a:buSzTx/>
              <a:buFont typeface="Wingdings" pitchFamily="2" charset="2"/>
              <a:buNone/>
              <a:defRPr/>
            </a:pPr>
            <a:r>
              <a:rPr lang="en-US" sz="1600" dirty="0">
                <a:solidFill>
                  <a:srgbClr val="00FFFF"/>
                </a:solidFill>
              </a:rPr>
              <a:t>                        </a:t>
            </a:r>
            <a:r>
              <a:rPr lang="en-US" sz="1800" dirty="0">
                <a:solidFill>
                  <a:srgbClr val="00FFFF"/>
                </a:solidFill>
              </a:rPr>
              <a:t>01 = Military service-related</a:t>
            </a:r>
          </a:p>
          <a:p>
            <a:pPr marL="1097280" lvl="2" indent="-320040" fontAlgn="auto">
              <a:lnSpc>
                <a:spcPct val="80000"/>
              </a:lnSpc>
              <a:spcBef>
                <a:spcPct val="0"/>
              </a:spcBef>
              <a:buSzTx/>
              <a:buFont typeface="Wingdings" pitchFamily="2" charset="2"/>
              <a:buNone/>
              <a:defRPr/>
            </a:pPr>
            <a:r>
              <a:rPr lang="en-US" sz="1800" dirty="0">
                <a:solidFill>
                  <a:srgbClr val="00FFFF"/>
                </a:solidFill>
              </a:rPr>
              <a:t>		        02 = Condition is Employment-related</a:t>
            </a:r>
          </a:p>
          <a:p>
            <a:pPr marL="365760" indent="-365760" algn="ctr" fontAlgn="auto">
              <a:lnSpc>
                <a:spcPct val="80000"/>
              </a:lnSpc>
              <a:spcBef>
                <a:spcPct val="0"/>
              </a:spcBef>
              <a:buSzTx/>
              <a:buFont typeface="Wingdings" pitchFamily="2" charset="2"/>
              <a:buNone/>
              <a:defRPr/>
            </a:pPr>
            <a:endParaRPr lang="en-US" sz="1800" dirty="0"/>
          </a:p>
          <a:p>
            <a:pPr marL="365760" indent="-365760" algn="ctr" fontAlgn="auto">
              <a:lnSpc>
                <a:spcPct val="80000"/>
              </a:lnSpc>
              <a:spcBef>
                <a:spcPct val="0"/>
              </a:spcBef>
              <a:buSzTx/>
              <a:buFont typeface="Wingdings" pitchFamily="2" charset="2"/>
              <a:buNone/>
              <a:defRPr/>
            </a:pPr>
            <a:endParaRPr lang="en-US" sz="2000" dirty="0"/>
          </a:p>
          <a:p>
            <a:pPr marL="365760" indent="-365760" algn="ctr" eaLnBrk="1" fontAlgn="auto" hangingPunct="1">
              <a:lnSpc>
                <a:spcPct val="80000"/>
              </a:lnSpc>
              <a:buFontTx/>
              <a:buNone/>
              <a:defRPr/>
            </a:pPr>
            <a:r>
              <a:rPr lang="en-US" sz="2400" b="1" dirty="0"/>
              <a:t>* </a:t>
            </a:r>
            <a:r>
              <a:rPr lang="en-US" sz="2400" b="1" dirty="0">
                <a:solidFill>
                  <a:srgbClr val="FF00FF"/>
                </a:solidFill>
              </a:rPr>
              <a:t>Optional</a:t>
            </a:r>
            <a:r>
              <a:rPr lang="en-US" sz="2400" b="1" dirty="0"/>
              <a:t> *</a:t>
            </a:r>
          </a:p>
          <a:p>
            <a:pPr marL="365760" indent="-365760" algn="ctr" eaLnBrk="1" fontAlgn="auto" hangingPunct="1">
              <a:lnSpc>
                <a:spcPct val="80000"/>
              </a:lnSpc>
              <a:buFontTx/>
              <a:buNone/>
              <a:defRPr/>
            </a:pPr>
            <a:r>
              <a:rPr lang="en-US" sz="2400" dirty="0" smtClean="0">
                <a:solidFill>
                  <a:srgbClr val="FFFF00"/>
                </a:solidFill>
              </a:rPr>
              <a:t>UB-04 </a:t>
            </a:r>
            <a:r>
              <a:rPr lang="en-US" sz="2400" dirty="0">
                <a:solidFill>
                  <a:srgbClr val="FFFF00"/>
                </a:solidFill>
              </a:rPr>
              <a:t>claim</a:t>
            </a:r>
          </a:p>
          <a:p>
            <a:pPr marL="365760" indent="-365760" algn="ctr" eaLnBrk="1" fontAlgn="auto" hangingPunct="1">
              <a:lnSpc>
                <a:spcPct val="80000"/>
              </a:lnSpc>
              <a:buFontTx/>
              <a:buNone/>
              <a:defRPr/>
            </a:pPr>
            <a:endParaRPr lang="en-US" sz="2400" dirty="0">
              <a:solidFill>
                <a:srgbClr val="FFFF00"/>
              </a:solidFill>
            </a:endParaRPr>
          </a:p>
          <a:p>
            <a:pPr marL="365760" indent="-365760" fontAlgn="auto">
              <a:lnSpc>
                <a:spcPct val="80000"/>
              </a:lnSpc>
              <a:spcBef>
                <a:spcPct val="0"/>
              </a:spcBef>
              <a:buSzTx/>
              <a:buFontTx/>
              <a:buNone/>
              <a:defRPr/>
            </a:pPr>
            <a:endParaRPr lang="en-US" sz="1800" dirty="0"/>
          </a:p>
        </p:txBody>
      </p:sp>
      <p:sp>
        <p:nvSpPr>
          <p:cNvPr id="6" name="Slide Number Placeholder 5"/>
          <p:cNvSpPr>
            <a:spLocks noGrp="1"/>
          </p:cNvSpPr>
          <p:nvPr>
            <p:ph type="sldNum" sz="quarter" idx="12"/>
          </p:nvPr>
        </p:nvSpPr>
        <p:spPr/>
        <p:txBody>
          <a:bodyPr>
            <a:normAutofit fontScale="92500" lnSpcReduction="20000"/>
          </a:bodyPr>
          <a:lstStyle/>
          <a:p>
            <a:pPr>
              <a:defRPr/>
            </a:pPr>
            <a:fld id="{4CD8D94C-9FBE-4C10-A933-661F25FC7EC3}" type="slidenum">
              <a:rPr lang="en-US"/>
              <a:pPr>
                <a:defRPr/>
              </a:pPr>
              <a:t>27</a:t>
            </a:fld>
            <a:endParaRPr lang="en-US"/>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5858" name="Rectangle 2"/>
          <p:cNvSpPr>
            <a:spLocks noGrp="1" noChangeArrowheads="1"/>
          </p:cNvSpPr>
          <p:nvPr>
            <p:ph type="title"/>
          </p:nvPr>
        </p:nvSpPr>
        <p:spPr>
          <a:xfrm rot="17100000">
            <a:off x="-634206" y="2921794"/>
            <a:ext cx="5065712" cy="1695450"/>
          </a:xfrm>
        </p:spPr>
        <p:txBody>
          <a:bodyPr/>
          <a:lstStyle/>
          <a:p>
            <a:pPr eaLnBrk="1" fontAlgn="auto" hangingPunct="1">
              <a:spcAft>
                <a:spcPts val="0"/>
              </a:spcAft>
              <a:defRPr/>
            </a:pPr>
            <a:r>
              <a:rPr lang="en-US" sz="3600" i="1">
                <a:solidFill>
                  <a:srgbClr val="FFFF00"/>
                </a:solidFill>
              </a:rPr>
              <a:t>What is on a CLAIM?</a:t>
            </a:r>
            <a:r>
              <a:rPr lang="en-US" sz="3200" b="1" i="1">
                <a:solidFill>
                  <a:srgbClr val="FFFF00"/>
                </a:solidFill>
              </a:rPr>
              <a:t> </a:t>
            </a:r>
            <a:endParaRPr lang="en-US" sz="3200" b="1"/>
          </a:p>
        </p:txBody>
      </p:sp>
      <p:sp>
        <p:nvSpPr>
          <p:cNvPr id="505859" name="Rectangle 3"/>
          <p:cNvSpPr>
            <a:spLocks noGrp="1" noChangeArrowheads="1"/>
          </p:cNvSpPr>
          <p:nvPr>
            <p:ph idx="1"/>
          </p:nvPr>
        </p:nvSpPr>
        <p:spPr>
          <a:xfrm>
            <a:off x="457200" y="1676400"/>
            <a:ext cx="8229600" cy="4343400"/>
          </a:xfrm>
        </p:spPr>
        <p:txBody>
          <a:bodyPr>
            <a:normAutofit fontScale="92500" lnSpcReduction="20000"/>
          </a:bodyPr>
          <a:lstStyle/>
          <a:p>
            <a:pPr marL="365760" indent="-365760" algn="ctr" fontAlgn="auto">
              <a:lnSpc>
                <a:spcPct val="80000"/>
              </a:lnSpc>
              <a:spcBef>
                <a:spcPct val="0"/>
              </a:spcBef>
              <a:buSzTx/>
              <a:buFontTx/>
              <a:buNone/>
              <a:defRPr/>
            </a:pPr>
            <a:r>
              <a:rPr lang="en-US" sz="4000" b="1" dirty="0"/>
              <a:t>Hospital</a:t>
            </a:r>
            <a:r>
              <a:rPr lang="en-US" sz="4000" b="1" dirty="0">
                <a:solidFill>
                  <a:srgbClr val="D60093"/>
                </a:solidFill>
              </a:rPr>
              <a:t> </a:t>
            </a:r>
            <a:r>
              <a:rPr lang="en-US" sz="4000" b="1" dirty="0">
                <a:solidFill>
                  <a:srgbClr val="FF0000"/>
                </a:solidFill>
              </a:rPr>
              <a:t>Code sets </a:t>
            </a:r>
          </a:p>
          <a:p>
            <a:pPr marL="365760" indent="-365760" algn="ctr" fontAlgn="auto">
              <a:lnSpc>
                <a:spcPct val="80000"/>
              </a:lnSpc>
              <a:spcBef>
                <a:spcPct val="0"/>
              </a:spcBef>
              <a:buSzTx/>
              <a:buFontTx/>
              <a:buNone/>
              <a:defRPr/>
            </a:pPr>
            <a:endParaRPr lang="en-US" sz="4000" b="1" dirty="0">
              <a:solidFill>
                <a:srgbClr val="D60093"/>
              </a:solidFill>
            </a:endParaRPr>
          </a:p>
          <a:p>
            <a:pPr marL="365760" indent="-365760" fontAlgn="auto">
              <a:lnSpc>
                <a:spcPct val="80000"/>
              </a:lnSpc>
              <a:spcBef>
                <a:spcPct val="0"/>
              </a:spcBef>
              <a:buSzTx/>
              <a:defRPr/>
            </a:pPr>
            <a:r>
              <a:rPr lang="en-US" sz="2400" b="1" dirty="0"/>
              <a:t>Occurrence codes </a:t>
            </a:r>
            <a:r>
              <a:rPr lang="en-US" sz="2000" dirty="0"/>
              <a:t>are 2-position alpha-numeric codes identifying an event relating to the payment of the claim.</a:t>
            </a:r>
          </a:p>
          <a:p>
            <a:pPr marL="365760" indent="-365760" fontAlgn="auto">
              <a:lnSpc>
                <a:spcPct val="80000"/>
              </a:lnSpc>
              <a:spcBef>
                <a:spcPct val="0"/>
              </a:spcBef>
              <a:buSzTx/>
              <a:buFontTx/>
              <a:buNone/>
              <a:defRPr/>
            </a:pPr>
            <a:endParaRPr lang="en-US" sz="2000" dirty="0"/>
          </a:p>
          <a:p>
            <a:pPr marL="365760" indent="-365760" fontAlgn="auto">
              <a:lnSpc>
                <a:spcPct val="80000"/>
              </a:lnSpc>
              <a:spcBef>
                <a:spcPct val="0"/>
              </a:spcBef>
              <a:buSzTx/>
              <a:buFontTx/>
              <a:buNone/>
              <a:defRPr/>
            </a:pPr>
            <a:endParaRPr lang="en-US" sz="2000" dirty="0"/>
          </a:p>
          <a:p>
            <a:pPr marL="365760" indent="-365760" algn="ctr" fontAlgn="auto">
              <a:lnSpc>
                <a:spcPct val="80000"/>
              </a:lnSpc>
              <a:spcBef>
                <a:spcPct val="0"/>
              </a:spcBef>
              <a:buSzTx/>
              <a:buFont typeface="Wingdings" pitchFamily="2" charset="2"/>
              <a:buNone/>
              <a:defRPr/>
            </a:pPr>
            <a:r>
              <a:rPr lang="en-US" sz="2400" b="1" i="1" dirty="0">
                <a:solidFill>
                  <a:srgbClr val="FFFF00"/>
                </a:solidFill>
              </a:rPr>
              <a:t>~ Examples ~</a:t>
            </a:r>
          </a:p>
          <a:p>
            <a:pPr marL="1097280" lvl="2" indent="-320040" fontAlgn="auto">
              <a:lnSpc>
                <a:spcPct val="80000"/>
              </a:lnSpc>
              <a:spcBef>
                <a:spcPct val="0"/>
              </a:spcBef>
              <a:buSzTx/>
              <a:buFont typeface="Wingdings" pitchFamily="2" charset="2"/>
              <a:buNone/>
              <a:defRPr/>
            </a:pPr>
            <a:r>
              <a:rPr lang="en-US" sz="1800" dirty="0">
                <a:solidFill>
                  <a:srgbClr val="00FFFF"/>
                </a:solidFill>
              </a:rPr>
              <a:t>                      </a:t>
            </a:r>
            <a:r>
              <a:rPr lang="en-US" dirty="0">
                <a:solidFill>
                  <a:srgbClr val="00FFFF"/>
                </a:solidFill>
              </a:rPr>
              <a:t>75 = SNF Level of Care</a:t>
            </a:r>
          </a:p>
          <a:p>
            <a:pPr marL="1097280" lvl="2" indent="-320040" fontAlgn="auto">
              <a:lnSpc>
                <a:spcPct val="80000"/>
              </a:lnSpc>
              <a:spcBef>
                <a:spcPct val="0"/>
              </a:spcBef>
              <a:buSzTx/>
              <a:buFont typeface="Wingdings" pitchFamily="2" charset="2"/>
              <a:buNone/>
              <a:defRPr/>
            </a:pPr>
            <a:r>
              <a:rPr lang="en-US" dirty="0">
                <a:solidFill>
                  <a:srgbClr val="00FFFF"/>
                </a:solidFill>
              </a:rPr>
              <a:t>		         78 = SNF Prior Stay Dates</a:t>
            </a:r>
          </a:p>
          <a:p>
            <a:pPr marL="365760" indent="-365760" algn="ctr" fontAlgn="auto">
              <a:lnSpc>
                <a:spcPct val="80000"/>
              </a:lnSpc>
              <a:spcBef>
                <a:spcPct val="0"/>
              </a:spcBef>
              <a:buSzTx/>
              <a:buFont typeface="Wingdings" pitchFamily="2" charset="2"/>
              <a:buNone/>
              <a:defRPr/>
            </a:pPr>
            <a:endParaRPr lang="en-US" sz="2000" dirty="0"/>
          </a:p>
          <a:p>
            <a:pPr marL="365760" indent="-365760" algn="ctr" fontAlgn="auto">
              <a:lnSpc>
                <a:spcPct val="80000"/>
              </a:lnSpc>
              <a:spcBef>
                <a:spcPct val="0"/>
              </a:spcBef>
              <a:buSzTx/>
              <a:buFont typeface="Wingdings" pitchFamily="2" charset="2"/>
              <a:buNone/>
              <a:defRPr/>
            </a:pPr>
            <a:endParaRPr lang="en-US" sz="2400" dirty="0"/>
          </a:p>
          <a:p>
            <a:pPr marL="365760" indent="-365760" algn="ctr" eaLnBrk="1" fontAlgn="auto" hangingPunct="1">
              <a:lnSpc>
                <a:spcPct val="80000"/>
              </a:lnSpc>
              <a:buFontTx/>
              <a:buNone/>
              <a:defRPr/>
            </a:pPr>
            <a:r>
              <a:rPr lang="en-US" b="1" dirty="0"/>
              <a:t>* </a:t>
            </a:r>
            <a:r>
              <a:rPr lang="en-US" b="1" dirty="0">
                <a:solidFill>
                  <a:srgbClr val="FF0000"/>
                </a:solidFill>
              </a:rPr>
              <a:t>Optional</a:t>
            </a:r>
            <a:r>
              <a:rPr lang="en-US" b="1" dirty="0"/>
              <a:t> *</a:t>
            </a:r>
          </a:p>
          <a:p>
            <a:pPr marL="365760" indent="-365760" algn="ctr" eaLnBrk="1" fontAlgn="auto" hangingPunct="1">
              <a:lnSpc>
                <a:spcPct val="80000"/>
              </a:lnSpc>
              <a:buFontTx/>
              <a:buNone/>
              <a:defRPr/>
            </a:pPr>
            <a:r>
              <a:rPr lang="en-US" dirty="0" smtClean="0">
                <a:solidFill>
                  <a:srgbClr val="FFFF00"/>
                </a:solidFill>
              </a:rPr>
              <a:t>UB-04 </a:t>
            </a:r>
            <a:r>
              <a:rPr lang="en-US" dirty="0">
                <a:solidFill>
                  <a:srgbClr val="FFFF00"/>
                </a:solidFill>
              </a:rPr>
              <a:t>claim</a:t>
            </a:r>
          </a:p>
          <a:p>
            <a:pPr marL="365760" indent="-365760" algn="ctr" eaLnBrk="1" fontAlgn="auto" hangingPunct="1">
              <a:lnSpc>
                <a:spcPct val="80000"/>
              </a:lnSpc>
              <a:buFontTx/>
              <a:buNone/>
              <a:defRPr/>
            </a:pPr>
            <a:endParaRPr lang="en-US" dirty="0">
              <a:solidFill>
                <a:srgbClr val="FFFF00"/>
              </a:solidFill>
            </a:endParaRPr>
          </a:p>
          <a:p>
            <a:pPr marL="365760" indent="-365760" fontAlgn="auto">
              <a:lnSpc>
                <a:spcPct val="80000"/>
              </a:lnSpc>
              <a:spcBef>
                <a:spcPct val="0"/>
              </a:spcBef>
              <a:buSzTx/>
              <a:buFontTx/>
              <a:buNone/>
              <a:defRPr/>
            </a:pPr>
            <a:endParaRPr lang="en-US" sz="2000" dirty="0"/>
          </a:p>
        </p:txBody>
      </p:sp>
      <p:sp>
        <p:nvSpPr>
          <p:cNvPr id="6" name="Slide Number Placeholder 5"/>
          <p:cNvSpPr>
            <a:spLocks noGrp="1"/>
          </p:cNvSpPr>
          <p:nvPr>
            <p:ph type="sldNum" sz="quarter" idx="12"/>
          </p:nvPr>
        </p:nvSpPr>
        <p:spPr/>
        <p:txBody>
          <a:bodyPr>
            <a:normAutofit fontScale="92500" lnSpcReduction="20000"/>
          </a:bodyPr>
          <a:lstStyle/>
          <a:p>
            <a:pPr>
              <a:defRPr/>
            </a:pPr>
            <a:fld id="{1B310344-EE0E-440D-B661-051619A99B7B}" type="slidenum">
              <a:rPr lang="en-US"/>
              <a:pPr>
                <a:defRPr/>
              </a:pPr>
              <a:t>28</a:t>
            </a:fld>
            <a:endParaRPr lang="en-US"/>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1826" name="Rectangle 2"/>
          <p:cNvSpPr>
            <a:spLocks noGrp="1" noChangeArrowheads="1"/>
          </p:cNvSpPr>
          <p:nvPr>
            <p:ph type="title"/>
          </p:nvPr>
        </p:nvSpPr>
        <p:spPr>
          <a:xfrm rot="17100000">
            <a:off x="-634206" y="2921794"/>
            <a:ext cx="5065712" cy="1695450"/>
          </a:xfrm>
        </p:spPr>
        <p:txBody>
          <a:bodyPr/>
          <a:lstStyle/>
          <a:p>
            <a:pPr eaLnBrk="1" fontAlgn="auto" hangingPunct="1">
              <a:spcAft>
                <a:spcPts val="0"/>
              </a:spcAft>
              <a:defRPr/>
            </a:pPr>
            <a:r>
              <a:rPr lang="en-US" sz="3600" i="1">
                <a:solidFill>
                  <a:srgbClr val="FFFF00"/>
                </a:solidFill>
              </a:rPr>
              <a:t>What is on a CLAIM?</a:t>
            </a:r>
            <a:r>
              <a:rPr lang="en-US" sz="3200" b="1" i="1">
                <a:solidFill>
                  <a:srgbClr val="FFFF00"/>
                </a:solidFill>
              </a:rPr>
              <a:t> </a:t>
            </a:r>
            <a:endParaRPr lang="en-US" sz="3200" b="1"/>
          </a:p>
        </p:txBody>
      </p:sp>
      <p:sp>
        <p:nvSpPr>
          <p:cNvPr id="461827" name="Rectangle 3"/>
          <p:cNvSpPr>
            <a:spLocks noGrp="1" noChangeArrowheads="1"/>
          </p:cNvSpPr>
          <p:nvPr>
            <p:ph idx="1"/>
          </p:nvPr>
        </p:nvSpPr>
        <p:spPr>
          <a:xfrm>
            <a:off x="457200" y="1676400"/>
            <a:ext cx="8229600" cy="4343400"/>
          </a:xfrm>
        </p:spPr>
        <p:txBody>
          <a:bodyPr>
            <a:normAutofit lnSpcReduction="10000"/>
          </a:bodyPr>
          <a:lstStyle/>
          <a:p>
            <a:pPr marL="365760" indent="-365760" algn="ctr" fontAlgn="auto">
              <a:spcBef>
                <a:spcPct val="0"/>
              </a:spcBef>
              <a:buSzTx/>
              <a:buFontTx/>
              <a:buNone/>
              <a:defRPr/>
            </a:pPr>
            <a:r>
              <a:rPr lang="en-US" sz="3600" b="1" dirty="0">
                <a:solidFill>
                  <a:srgbClr val="FF0000"/>
                </a:solidFill>
              </a:rPr>
              <a:t>Other commonly used elements</a:t>
            </a:r>
          </a:p>
          <a:p>
            <a:pPr marL="365760" indent="-365760" fontAlgn="auto">
              <a:spcBef>
                <a:spcPct val="0"/>
              </a:spcBef>
              <a:buSzTx/>
              <a:buFontTx/>
              <a:buNone/>
              <a:defRPr/>
            </a:pPr>
            <a:endParaRPr lang="en-US" sz="3600" b="1" i="1" dirty="0">
              <a:solidFill>
                <a:srgbClr val="00FFFF"/>
              </a:solidFill>
            </a:endParaRPr>
          </a:p>
          <a:p>
            <a:pPr marL="365760" indent="-365760" fontAlgn="auto">
              <a:spcBef>
                <a:spcPct val="0"/>
              </a:spcBef>
              <a:buSzTx/>
              <a:defRPr/>
            </a:pPr>
            <a:r>
              <a:rPr lang="en-US" sz="2400" b="1" dirty="0"/>
              <a:t>Admit Date (POS) </a:t>
            </a:r>
            <a:r>
              <a:rPr lang="en-US" sz="2000" dirty="0"/>
              <a:t>is the date the patient was admitted for treatment</a:t>
            </a:r>
          </a:p>
          <a:p>
            <a:pPr marL="365760" indent="-365760" fontAlgn="auto">
              <a:spcBef>
                <a:spcPct val="0"/>
              </a:spcBef>
              <a:buSzTx/>
              <a:defRPr/>
            </a:pPr>
            <a:endParaRPr lang="en-US" sz="2000" dirty="0"/>
          </a:p>
          <a:p>
            <a:pPr marL="365760" indent="-365760" algn="ctr" fontAlgn="auto">
              <a:spcBef>
                <a:spcPct val="0"/>
              </a:spcBef>
              <a:buSzTx/>
              <a:buFont typeface="Wingdings" pitchFamily="2" charset="2"/>
              <a:buNone/>
              <a:defRPr/>
            </a:pPr>
            <a:endParaRPr lang="en-US" sz="2000" dirty="0"/>
          </a:p>
          <a:p>
            <a:pPr marL="365760" indent="-365760" algn="ctr" fontAlgn="auto">
              <a:spcBef>
                <a:spcPct val="0"/>
              </a:spcBef>
              <a:buSzTx/>
              <a:buFont typeface="Wingdings" pitchFamily="2" charset="2"/>
              <a:buNone/>
              <a:defRPr/>
            </a:pPr>
            <a:endParaRPr lang="en-US" sz="2400" dirty="0"/>
          </a:p>
          <a:p>
            <a:pPr marL="365760" indent="-365760" algn="ctr" eaLnBrk="1" fontAlgn="auto" hangingPunct="1">
              <a:buFontTx/>
              <a:buNone/>
              <a:defRPr/>
            </a:pPr>
            <a:r>
              <a:rPr lang="en-US" b="1" dirty="0"/>
              <a:t>* </a:t>
            </a:r>
            <a:r>
              <a:rPr lang="en-US" b="1" dirty="0">
                <a:solidFill>
                  <a:srgbClr val="FF0000"/>
                </a:solidFill>
              </a:rPr>
              <a:t>Optional</a:t>
            </a:r>
            <a:r>
              <a:rPr lang="en-US" b="1" dirty="0"/>
              <a:t> *</a:t>
            </a:r>
          </a:p>
          <a:p>
            <a:pPr marL="365760" indent="-365760" algn="ctr" eaLnBrk="1" fontAlgn="auto" hangingPunct="1">
              <a:buFontTx/>
              <a:buNone/>
              <a:defRPr/>
            </a:pPr>
            <a:r>
              <a:rPr lang="en-US" dirty="0" smtClean="0">
                <a:solidFill>
                  <a:srgbClr val="FFFF00"/>
                </a:solidFill>
              </a:rPr>
              <a:t>UB-04 </a:t>
            </a:r>
            <a:r>
              <a:rPr lang="en-US" dirty="0">
                <a:solidFill>
                  <a:srgbClr val="FFFF00"/>
                </a:solidFill>
              </a:rPr>
              <a:t>claim</a:t>
            </a:r>
          </a:p>
          <a:p>
            <a:pPr marL="365760" indent="-365760" fontAlgn="auto">
              <a:spcBef>
                <a:spcPct val="0"/>
              </a:spcBef>
              <a:buSzTx/>
              <a:buFontTx/>
              <a:buNone/>
              <a:defRPr/>
            </a:pPr>
            <a:endParaRPr lang="en-US" sz="3600" b="1" i="1" dirty="0">
              <a:solidFill>
                <a:srgbClr val="00FFFF"/>
              </a:solidFill>
            </a:endParaRPr>
          </a:p>
        </p:txBody>
      </p:sp>
      <p:sp>
        <p:nvSpPr>
          <p:cNvPr id="6" name="Slide Number Placeholder 5"/>
          <p:cNvSpPr>
            <a:spLocks noGrp="1"/>
          </p:cNvSpPr>
          <p:nvPr>
            <p:ph type="sldNum" sz="quarter" idx="12"/>
          </p:nvPr>
        </p:nvSpPr>
        <p:spPr/>
        <p:txBody>
          <a:bodyPr>
            <a:normAutofit fontScale="92500" lnSpcReduction="20000"/>
          </a:bodyPr>
          <a:lstStyle/>
          <a:p>
            <a:pPr>
              <a:defRPr/>
            </a:pPr>
            <a:fld id="{8FD7B3C2-B94E-419B-B67A-628F4E8E9CBA}" type="slidenum">
              <a:rPr lang="en-US"/>
              <a:pPr>
                <a:defRPr/>
              </a:pPr>
              <a:t>29</a:t>
            </a:fld>
            <a:endParaRPr lang="en-US"/>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a:xfrm>
            <a:off x="457200" y="292100"/>
            <a:ext cx="8229600" cy="1030288"/>
          </a:xfrm>
        </p:spPr>
        <p:txBody>
          <a:bodyPr/>
          <a:lstStyle/>
          <a:p>
            <a:pPr eaLnBrk="1" fontAlgn="auto" hangingPunct="1">
              <a:spcAft>
                <a:spcPts val="0"/>
              </a:spcAft>
              <a:defRPr/>
            </a:pPr>
            <a:r>
              <a:rPr lang="en-US" sz="3200" i="1">
                <a:solidFill>
                  <a:srgbClr val="FFFF00"/>
                </a:solidFill>
              </a:rPr>
              <a:t>Agenda</a:t>
            </a:r>
          </a:p>
        </p:txBody>
      </p:sp>
      <p:sp>
        <p:nvSpPr>
          <p:cNvPr id="149507" name="Rectangle 3"/>
          <p:cNvSpPr>
            <a:spLocks noGrp="1" noChangeArrowheads="1"/>
          </p:cNvSpPr>
          <p:nvPr>
            <p:ph idx="1"/>
          </p:nvPr>
        </p:nvSpPr>
        <p:spPr>
          <a:xfrm>
            <a:off x="457200" y="1447800"/>
            <a:ext cx="8229600" cy="4572000"/>
          </a:xfrm>
        </p:spPr>
        <p:txBody>
          <a:bodyPr/>
          <a:lstStyle/>
          <a:p>
            <a:pPr marL="365760" indent="-365760" eaLnBrk="1" fontAlgn="auto" hangingPunct="1">
              <a:lnSpc>
                <a:spcPct val="90000"/>
              </a:lnSpc>
              <a:buFont typeface="Wingdings" pitchFamily="2" charset="2"/>
              <a:buChar char="Ø"/>
              <a:defRPr/>
            </a:pPr>
            <a:r>
              <a:rPr lang="en-US" b="1" dirty="0">
                <a:solidFill>
                  <a:srgbClr val="00FFFF"/>
                </a:solidFill>
              </a:rPr>
              <a:t> </a:t>
            </a:r>
            <a:r>
              <a:rPr lang="en-US" b="1" dirty="0">
                <a:solidFill>
                  <a:srgbClr val="FF0000"/>
                </a:solidFill>
              </a:rPr>
              <a:t>Session 1 Overview</a:t>
            </a:r>
          </a:p>
          <a:p>
            <a:pPr marL="731520" lvl="1" indent="-365760" eaLnBrk="1" fontAlgn="auto" hangingPunct="1">
              <a:lnSpc>
                <a:spcPct val="90000"/>
              </a:lnSpc>
              <a:buFontTx/>
              <a:buChar char="o"/>
              <a:defRPr/>
            </a:pPr>
            <a:r>
              <a:rPr lang="en-US" b="1" dirty="0"/>
              <a:t>What is a claim? Who uses it?</a:t>
            </a:r>
            <a:endParaRPr lang="en-US" b="1" i="1" dirty="0"/>
          </a:p>
          <a:p>
            <a:pPr marL="731520" lvl="1" indent="-365760" eaLnBrk="1" fontAlgn="auto" hangingPunct="1">
              <a:lnSpc>
                <a:spcPct val="90000"/>
              </a:lnSpc>
              <a:buFontTx/>
              <a:buChar char="o"/>
              <a:defRPr/>
            </a:pPr>
            <a:r>
              <a:rPr lang="en-US" b="1" dirty="0"/>
              <a:t>Claim Types</a:t>
            </a:r>
          </a:p>
          <a:p>
            <a:pPr marL="731520" lvl="1" indent="-365760" eaLnBrk="1" fontAlgn="auto" hangingPunct="1">
              <a:lnSpc>
                <a:spcPct val="90000"/>
              </a:lnSpc>
              <a:buFontTx/>
              <a:buChar char="o"/>
              <a:defRPr/>
            </a:pPr>
            <a:r>
              <a:rPr lang="en-US" b="1" dirty="0"/>
              <a:t>Claim Submission</a:t>
            </a:r>
          </a:p>
          <a:p>
            <a:pPr marL="731520" lvl="1" indent="-365760" eaLnBrk="1" fontAlgn="auto" hangingPunct="1">
              <a:lnSpc>
                <a:spcPct val="90000"/>
              </a:lnSpc>
              <a:buFontTx/>
              <a:buChar char="o"/>
              <a:defRPr/>
            </a:pPr>
            <a:r>
              <a:rPr lang="en-US" b="1" dirty="0"/>
              <a:t>Contents of a Claim</a:t>
            </a:r>
          </a:p>
          <a:p>
            <a:pPr marL="1097280" lvl="2" indent="-320040" eaLnBrk="1" fontAlgn="auto" hangingPunct="1">
              <a:lnSpc>
                <a:spcPct val="90000"/>
              </a:lnSpc>
              <a:buFontTx/>
              <a:buChar char="o"/>
              <a:defRPr/>
            </a:pPr>
            <a:r>
              <a:rPr lang="en-US" b="1" dirty="0"/>
              <a:t>Membership eligibility</a:t>
            </a:r>
          </a:p>
          <a:p>
            <a:pPr marL="1097280" lvl="2" indent="-320040" eaLnBrk="1" fontAlgn="auto" hangingPunct="1">
              <a:lnSpc>
                <a:spcPct val="90000"/>
              </a:lnSpc>
              <a:buFontTx/>
              <a:buChar char="o"/>
              <a:defRPr/>
            </a:pPr>
            <a:r>
              <a:rPr lang="en-US" b="1" dirty="0"/>
              <a:t>Provider information &amp; signature</a:t>
            </a:r>
          </a:p>
          <a:p>
            <a:pPr marL="1097280" lvl="2" indent="-320040" eaLnBrk="1" fontAlgn="auto" hangingPunct="1">
              <a:lnSpc>
                <a:spcPct val="90000"/>
              </a:lnSpc>
              <a:buFontTx/>
              <a:buChar char="o"/>
              <a:defRPr/>
            </a:pPr>
            <a:r>
              <a:rPr lang="en-US" b="1" dirty="0"/>
              <a:t>Services rendered, Charges, and Units</a:t>
            </a:r>
          </a:p>
          <a:p>
            <a:pPr marL="1097280" lvl="2" indent="-320040" eaLnBrk="1" fontAlgn="auto" hangingPunct="1">
              <a:lnSpc>
                <a:spcPct val="90000"/>
              </a:lnSpc>
              <a:buFontTx/>
              <a:buChar char="o"/>
              <a:defRPr/>
            </a:pPr>
            <a:r>
              <a:rPr lang="en-US" b="1" dirty="0"/>
              <a:t>Code sets by claim type</a:t>
            </a:r>
          </a:p>
          <a:p>
            <a:pPr marL="1097280" lvl="2" indent="-320040" eaLnBrk="1" fontAlgn="auto" hangingPunct="1">
              <a:lnSpc>
                <a:spcPct val="90000"/>
              </a:lnSpc>
              <a:buFontTx/>
              <a:buChar char="o"/>
              <a:defRPr/>
            </a:pPr>
            <a:r>
              <a:rPr lang="en-US" b="1" dirty="0"/>
              <a:t>Other commonly used elements</a:t>
            </a:r>
          </a:p>
        </p:txBody>
      </p:sp>
      <p:sp>
        <p:nvSpPr>
          <p:cNvPr id="6" name="Slide Number Placeholder 5"/>
          <p:cNvSpPr>
            <a:spLocks noGrp="1"/>
          </p:cNvSpPr>
          <p:nvPr>
            <p:ph type="sldNum" sz="quarter" idx="12"/>
          </p:nvPr>
        </p:nvSpPr>
        <p:spPr/>
        <p:txBody>
          <a:bodyPr>
            <a:normAutofit fontScale="92500" lnSpcReduction="20000"/>
          </a:bodyPr>
          <a:lstStyle/>
          <a:p>
            <a:pPr>
              <a:defRPr/>
            </a:pPr>
            <a:fld id="{AAFB30B3-E639-429A-91D5-3D45B970D437}" type="slidenum">
              <a:rPr lang="en-US"/>
              <a:pPr>
                <a:defRPr/>
              </a:pPr>
              <a:t>3</a:t>
            </a:fld>
            <a:endParaRPr lang="en-US"/>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2546" name="Rectangle 2"/>
          <p:cNvSpPr>
            <a:spLocks noGrp="1" noChangeArrowheads="1"/>
          </p:cNvSpPr>
          <p:nvPr>
            <p:ph type="title"/>
          </p:nvPr>
        </p:nvSpPr>
        <p:spPr>
          <a:xfrm rot="17100000">
            <a:off x="-634206" y="2921794"/>
            <a:ext cx="5065712" cy="1695450"/>
          </a:xfrm>
        </p:spPr>
        <p:txBody>
          <a:bodyPr/>
          <a:lstStyle/>
          <a:p>
            <a:pPr eaLnBrk="1" fontAlgn="auto" hangingPunct="1">
              <a:spcAft>
                <a:spcPts val="0"/>
              </a:spcAft>
              <a:defRPr/>
            </a:pPr>
            <a:r>
              <a:rPr lang="en-US" sz="3600" i="1">
                <a:solidFill>
                  <a:srgbClr val="FFFF00"/>
                </a:solidFill>
              </a:rPr>
              <a:t>What is on a CLAIM?</a:t>
            </a:r>
            <a:r>
              <a:rPr lang="en-US" sz="3200" b="1" i="1">
                <a:solidFill>
                  <a:srgbClr val="FFFF00"/>
                </a:solidFill>
              </a:rPr>
              <a:t> </a:t>
            </a:r>
            <a:endParaRPr lang="en-US" sz="3200" b="1"/>
          </a:p>
        </p:txBody>
      </p:sp>
      <p:sp>
        <p:nvSpPr>
          <p:cNvPr id="492547" name="Rectangle 3"/>
          <p:cNvSpPr>
            <a:spLocks noGrp="1" noChangeArrowheads="1"/>
          </p:cNvSpPr>
          <p:nvPr>
            <p:ph idx="1"/>
          </p:nvPr>
        </p:nvSpPr>
        <p:spPr>
          <a:xfrm>
            <a:off x="457200" y="1752600"/>
            <a:ext cx="8229600" cy="4343400"/>
          </a:xfrm>
        </p:spPr>
        <p:txBody>
          <a:bodyPr>
            <a:normAutofit fontScale="92500" lnSpcReduction="10000"/>
          </a:bodyPr>
          <a:lstStyle/>
          <a:p>
            <a:pPr marL="365760" indent="-365760" algn="ctr" fontAlgn="auto">
              <a:lnSpc>
                <a:spcPct val="80000"/>
              </a:lnSpc>
              <a:spcBef>
                <a:spcPct val="0"/>
              </a:spcBef>
              <a:buSzTx/>
              <a:buFontTx/>
              <a:buNone/>
              <a:defRPr/>
            </a:pPr>
            <a:r>
              <a:rPr lang="en-US" sz="3600" b="1" dirty="0">
                <a:solidFill>
                  <a:srgbClr val="FF0000"/>
                </a:solidFill>
              </a:rPr>
              <a:t>Other commonly used elements</a:t>
            </a:r>
          </a:p>
          <a:p>
            <a:pPr marL="365760" indent="-365760" fontAlgn="auto">
              <a:lnSpc>
                <a:spcPct val="80000"/>
              </a:lnSpc>
              <a:spcBef>
                <a:spcPct val="0"/>
              </a:spcBef>
              <a:buSzTx/>
              <a:buFontTx/>
              <a:buNone/>
              <a:defRPr/>
            </a:pPr>
            <a:endParaRPr lang="en-US" sz="3600" b="1" i="1" dirty="0">
              <a:solidFill>
                <a:srgbClr val="00FFFF"/>
              </a:solidFill>
            </a:endParaRPr>
          </a:p>
          <a:p>
            <a:pPr marL="365760" indent="-365760" fontAlgn="auto">
              <a:lnSpc>
                <a:spcPct val="80000"/>
              </a:lnSpc>
              <a:spcBef>
                <a:spcPct val="0"/>
              </a:spcBef>
              <a:buSzTx/>
              <a:defRPr/>
            </a:pPr>
            <a:r>
              <a:rPr lang="en-US" sz="2400" b="1" dirty="0"/>
              <a:t>Onset Date</a:t>
            </a:r>
            <a:r>
              <a:rPr lang="en-US" sz="2000" b="1" dirty="0"/>
              <a:t> </a:t>
            </a:r>
            <a:r>
              <a:rPr lang="en-US" sz="2000" dirty="0"/>
              <a:t>is the date the first symptoms of this spell of illness, injury or last menstrual period appeared. </a:t>
            </a:r>
          </a:p>
          <a:p>
            <a:pPr marL="365760" indent="-365760" fontAlgn="auto">
              <a:lnSpc>
                <a:spcPct val="80000"/>
              </a:lnSpc>
              <a:spcBef>
                <a:spcPct val="0"/>
              </a:spcBef>
              <a:buSzTx/>
              <a:buFontTx/>
              <a:buNone/>
              <a:defRPr/>
            </a:pPr>
            <a:endParaRPr lang="en-US" sz="2000" dirty="0"/>
          </a:p>
          <a:p>
            <a:pPr marL="365760" indent="-365760" fontAlgn="auto">
              <a:lnSpc>
                <a:spcPct val="80000"/>
              </a:lnSpc>
              <a:spcBef>
                <a:spcPct val="0"/>
              </a:spcBef>
              <a:buSzTx/>
              <a:buFontTx/>
              <a:buNone/>
              <a:defRPr/>
            </a:pPr>
            <a:endParaRPr lang="en-US" sz="2400" dirty="0"/>
          </a:p>
          <a:p>
            <a:pPr marL="365760" indent="-365760" algn="ctr" fontAlgn="auto">
              <a:lnSpc>
                <a:spcPct val="80000"/>
              </a:lnSpc>
              <a:spcBef>
                <a:spcPct val="0"/>
              </a:spcBef>
              <a:buSzTx/>
              <a:buFont typeface="Wingdings" pitchFamily="2" charset="2"/>
              <a:buNone/>
              <a:defRPr/>
            </a:pPr>
            <a:r>
              <a:rPr lang="en-US" sz="2000" b="1" i="1" dirty="0">
                <a:solidFill>
                  <a:srgbClr val="FFFF00"/>
                </a:solidFill>
              </a:rPr>
              <a:t>~ Requirements ~</a:t>
            </a:r>
          </a:p>
          <a:p>
            <a:pPr marL="1097280" lvl="2" indent="-320040" fontAlgn="auto">
              <a:lnSpc>
                <a:spcPct val="80000"/>
              </a:lnSpc>
              <a:spcBef>
                <a:spcPct val="0"/>
              </a:spcBef>
              <a:buSzTx/>
              <a:buFont typeface="Wingdings" pitchFamily="2" charset="2"/>
              <a:buNone/>
              <a:defRPr/>
            </a:pPr>
            <a:r>
              <a:rPr lang="en-US" sz="1600" dirty="0">
                <a:solidFill>
                  <a:srgbClr val="00FFFF"/>
                </a:solidFill>
              </a:rPr>
              <a:t>			</a:t>
            </a:r>
            <a:r>
              <a:rPr lang="en-US" sz="1800" dirty="0">
                <a:solidFill>
                  <a:srgbClr val="00FFFF"/>
                </a:solidFill>
              </a:rPr>
              <a:t>For accident = provide date of accident</a:t>
            </a:r>
          </a:p>
          <a:p>
            <a:pPr marL="731520" lvl="1" indent="-365760" fontAlgn="auto">
              <a:lnSpc>
                <a:spcPct val="80000"/>
              </a:lnSpc>
              <a:spcBef>
                <a:spcPct val="0"/>
              </a:spcBef>
              <a:buFont typeface="Wingdings" pitchFamily="2" charset="2"/>
              <a:buNone/>
              <a:defRPr/>
            </a:pPr>
            <a:r>
              <a:rPr lang="en-US" sz="2000" dirty="0">
                <a:solidFill>
                  <a:srgbClr val="00FFFF"/>
                </a:solidFill>
              </a:rPr>
              <a:t>			</a:t>
            </a:r>
            <a:r>
              <a:rPr lang="en-US" sz="1800" dirty="0">
                <a:solidFill>
                  <a:srgbClr val="00FFFF"/>
                </a:solidFill>
              </a:rPr>
              <a:t>For maternity = provide date of last menstrual period</a:t>
            </a:r>
          </a:p>
          <a:p>
            <a:pPr marL="1097280" lvl="2" indent="-320040" fontAlgn="auto">
              <a:lnSpc>
                <a:spcPct val="80000"/>
              </a:lnSpc>
              <a:spcBef>
                <a:spcPct val="0"/>
              </a:spcBef>
              <a:buSzTx/>
              <a:buFont typeface="Wingdings" pitchFamily="2" charset="2"/>
              <a:buNone/>
              <a:defRPr/>
            </a:pPr>
            <a:r>
              <a:rPr lang="en-US" sz="1800" dirty="0">
                <a:solidFill>
                  <a:srgbClr val="00FFFF"/>
                </a:solidFill>
              </a:rPr>
              <a:t>			</a:t>
            </a:r>
            <a:endParaRPr lang="en-US" sz="1400" dirty="0"/>
          </a:p>
          <a:p>
            <a:pPr marL="365760" indent="-365760" algn="ctr" fontAlgn="auto">
              <a:lnSpc>
                <a:spcPct val="80000"/>
              </a:lnSpc>
              <a:spcBef>
                <a:spcPct val="0"/>
              </a:spcBef>
              <a:buSzTx/>
              <a:buFont typeface="Wingdings" pitchFamily="2" charset="2"/>
              <a:buNone/>
              <a:defRPr/>
            </a:pPr>
            <a:endParaRPr lang="en-US" sz="2000" dirty="0"/>
          </a:p>
          <a:p>
            <a:pPr marL="365760" indent="-365760" algn="ctr" eaLnBrk="1" fontAlgn="auto" hangingPunct="1">
              <a:lnSpc>
                <a:spcPct val="80000"/>
              </a:lnSpc>
              <a:buFontTx/>
              <a:buNone/>
              <a:defRPr/>
            </a:pPr>
            <a:r>
              <a:rPr lang="en-US" sz="2400" b="1" dirty="0"/>
              <a:t>* </a:t>
            </a:r>
            <a:r>
              <a:rPr lang="en-US" sz="2400" b="1" dirty="0">
                <a:solidFill>
                  <a:srgbClr val="FF0000"/>
                </a:solidFill>
              </a:rPr>
              <a:t>Optional</a:t>
            </a:r>
            <a:r>
              <a:rPr lang="en-US" sz="2400" b="1" dirty="0"/>
              <a:t> *</a:t>
            </a:r>
          </a:p>
          <a:p>
            <a:pPr marL="365760" indent="-365760" algn="ctr" eaLnBrk="1" fontAlgn="auto" hangingPunct="1">
              <a:lnSpc>
                <a:spcPct val="80000"/>
              </a:lnSpc>
              <a:buFontTx/>
              <a:buNone/>
              <a:defRPr/>
            </a:pPr>
            <a:r>
              <a:rPr lang="en-US" sz="2400" dirty="0" smtClean="0"/>
              <a:t>CMS-1500 </a:t>
            </a:r>
            <a:r>
              <a:rPr lang="en-US" sz="2400" dirty="0"/>
              <a:t>claim</a:t>
            </a:r>
          </a:p>
          <a:p>
            <a:pPr marL="365760" indent="-365760" fontAlgn="auto">
              <a:lnSpc>
                <a:spcPct val="80000"/>
              </a:lnSpc>
              <a:spcBef>
                <a:spcPct val="0"/>
              </a:spcBef>
              <a:buSzTx/>
              <a:buFontTx/>
              <a:buNone/>
              <a:defRPr/>
            </a:pPr>
            <a:endParaRPr lang="en-US" sz="2400" dirty="0"/>
          </a:p>
        </p:txBody>
      </p:sp>
      <p:sp>
        <p:nvSpPr>
          <p:cNvPr id="6" name="Slide Number Placeholder 5"/>
          <p:cNvSpPr>
            <a:spLocks noGrp="1"/>
          </p:cNvSpPr>
          <p:nvPr>
            <p:ph type="sldNum" sz="quarter" idx="12"/>
          </p:nvPr>
        </p:nvSpPr>
        <p:spPr/>
        <p:txBody>
          <a:bodyPr>
            <a:normAutofit fontScale="92500" lnSpcReduction="20000"/>
          </a:bodyPr>
          <a:lstStyle/>
          <a:p>
            <a:pPr>
              <a:defRPr/>
            </a:pPr>
            <a:fld id="{69BC4BFF-3CB9-4D09-80AA-38F2644765C5}" type="slidenum">
              <a:rPr lang="en-US"/>
              <a:pPr>
                <a:defRPr/>
              </a:pPr>
              <a:t>30</a:t>
            </a:fld>
            <a:endParaRPr lang="en-US"/>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4594" name="Rectangle 2"/>
          <p:cNvSpPr>
            <a:spLocks noGrp="1" noChangeArrowheads="1"/>
          </p:cNvSpPr>
          <p:nvPr>
            <p:ph type="title"/>
          </p:nvPr>
        </p:nvSpPr>
        <p:spPr>
          <a:xfrm rot="17100000">
            <a:off x="-634206" y="2921794"/>
            <a:ext cx="5065712" cy="1695450"/>
          </a:xfrm>
        </p:spPr>
        <p:txBody>
          <a:bodyPr/>
          <a:lstStyle/>
          <a:p>
            <a:pPr eaLnBrk="1" fontAlgn="auto" hangingPunct="1">
              <a:spcAft>
                <a:spcPts val="0"/>
              </a:spcAft>
              <a:defRPr/>
            </a:pPr>
            <a:r>
              <a:rPr lang="en-US" sz="3600" i="1">
                <a:solidFill>
                  <a:srgbClr val="FFFF00"/>
                </a:solidFill>
              </a:rPr>
              <a:t>What is on a CLAIM?</a:t>
            </a:r>
            <a:r>
              <a:rPr lang="en-US" sz="3200" b="1" i="1">
                <a:solidFill>
                  <a:srgbClr val="FFFF00"/>
                </a:solidFill>
              </a:rPr>
              <a:t> </a:t>
            </a:r>
            <a:endParaRPr lang="en-US" sz="3200" b="1"/>
          </a:p>
        </p:txBody>
      </p:sp>
      <p:sp>
        <p:nvSpPr>
          <p:cNvPr id="494595" name="Rectangle 3"/>
          <p:cNvSpPr>
            <a:spLocks noGrp="1" noChangeArrowheads="1"/>
          </p:cNvSpPr>
          <p:nvPr>
            <p:ph idx="1"/>
          </p:nvPr>
        </p:nvSpPr>
        <p:spPr>
          <a:xfrm>
            <a:off x="457200" y="1752600"/>
            <a:ext cx="8229600" cy="4343400"/>
          </a:xfrm>
        </p:spPr>
        <p:txBody>
          <a:bodyPr>
            <a:normAutofit lnSpcReduction="10000"/>
          </a:bodyPr>
          <a:lstStyle/>
          <a:p>
            <a:pPr marL="365760" indent="-365760" algn="ctr" fontAlgn="auto">
              <a:lnSpc>
                <a:spcPct val="80000"/>
              </a:lnSpc>
              <a:spcBef>
                <a:spcPct val="0"/>
              </a:spcBef>
              <a:buSzTx/>
              <a:buFontTx/>
              <a:buNone/>
              <a:defRPr/>
            </a:pPr>
            <a:r>
              <a:rPr lang="en-US" sz="3600" b="1" dirty="0">
                <a:solidFill>
                  <a:srgbClr val="FF0000"/>
                </a:solidFill>
              </a:rPr>
              <a:t>Other commonly used elements</a:t>
            </a:r>
          </a:p>
          <a:p>
            <a:pPr marL="365760" indent="-365760" fontAlgn="auto">
              <a:lnSpc>
                <a:spcPct val="80000"/>
              </a:lnSpc>
              <a:spcBef>
                <a:spcPct val="0"/>
              </a:spcBef>
              <a:buSzTx/>
              <a:buFontTx/>
              <a:buNone/>
              <a:defRPr/>
            </a:pPr>
            <a:endParaRPr lang="en-US" sz="3600" b="1" i="1" dirty="0">
              <a:solidFill>
                <a:srgbClr val="00FFFF"/>
              </a:solidFill>
            </a:endParaRPr>
          </a:p>
          <a:p>
            <a:pPr marL="365760" indent="-365760" fontAlgn="auto">
              <a:lnSpc>
                <a:spcPct val="80000"/>
              </a:lnSpc>
              <a:spcBef>
                <a:spcPct val="0"/>
              </a:spcBef>
              <a:buSzTx/>
              <a:defRPr/>
            </a:pPr>
            <a:r>
              <a:rPr lang="en-US" sz="2400" b="1" dirty="0"/>
              <a:t>Accident/Workers Comp/Subrogation Indicators </a:t>
            </a:r>
            <a:r>
              <a:rPr lang="en-US" sz="2000" dirty="0"/>
              <a:t>identify if the patient’s condition is related to employment, auto accident, or other accident (e.g. subrogation)</a:t>
            </a:r>
          </a:p>
          <a:p>
            <a:pPr marL="365760" indent="-365760" fontAlgn="auto">
              <a:lnSpc>
                <a:spcPct val="80000"/>
              </a:lnSpc>
              <a:spcBef>
                <a:spcPct val="0"/>
              </a:spcBef>
              <a:buSzTx/>
              <a:buFontTx/>
              <a:buNone/>
              <a:defRPr/>
            </a:pPr>
            <a:endParaRPr lang="en-US" sz="2000" dirty="0"/>
          </a:p>
          <a:p>
            <a:pPr marL="365760" indent="-365760" fontAlgn="auto">
              <a:lnSpc>
                <a:spcPct val="80000"/>
              </a:lnSpc>
              <a:spcBef>
                <a:spcPct val="0"/>
              </a:spcBef>
              <a:buSzTx/>
              <a:buFontTx/>
              <a:buNone/>
              <a:defRPr/>
            </a:pPr>
            <a:endParaRPr lang="en-US" sz="2000" dirty="0"/>
          </a:p>
          <a:p>
            <a:pPr marL="365760" indent="-365760" algn="ctr" fontAlgn="auto">
              <a:lnSpc>
                <a:spcPct val="80000"/>
              </a:lnSpc>
              <a:spcBef>
                <a:spcPct val="0"/>
              </a:spcBef>
              <a:buSzTx/>
              <a:buFont typeface="Wingdings" pitchFamily="2" charset="2"/>
              <a:buNone/>
              <a:defRPr/>
            </a:pPr>
            <a:r>
              <a:rPr lang="en-US" sz="2000" b="1" i="1" dirty="0">
                <a:solidFill>
                  <a:srgbClr val="FFFF00"/>
                </a:solidFill>
              </a:rPr>
              <a:t>~ Major Function ~</a:t>
            </a:r>
          </a:p>
          <a:p>
            <a:pPr marL="365760" indent="-365760" algn="ctr" fontAlgn="auto">
              <a:lnSpc>
                <a:spcPct val="80000"/>
              </a:lnSpc>
              <a:spcBef>
                <a:spcPct val="0"/>
              </a:spcBef>
              <a:buSzTx/>
              <a:buFont typeface="Wingdings" pitchFamily="2" charset="2"/>
              <a:buNone/>
              <a:defRPr/>
            </a:pPr>
            <a:r>
              <a:rPr lang="en-US" sz="1800" dirty="0">
                <a:solidFill>
                  <a:srgbClr val="00FFFF"/>
                </a:solidFill>
              </a:rPr>
              <a:t>	Helps to determine HMSA’s liability when a third party is involved</a:t>
            </a:r>
            <a:r>
              <a:rPr lang="en-US" sz="2400" dirty="0">
                <a:solidFill>
                  <a:srgbClr val="00FFFF"/>
                </a:solidFill>
              </a:rPr>
              <a:t>			</a:t>
            </a:r>
            <a:endParaRPr lang="en-US" sz="1800" dirty="0"/>
          </a:p>
          <a:p>
            <a:pPr marL="365760" indent="-365760" algn="ctr" fontAlgn="auto">
              <a:lnSpc>
                <a:spcPct val="80000"/>
              </a:lnSpc>
              <a:spcBef>
                <a:spcPct val="0"/>
              </a:spcBef>
              <a:buSzTx/>
              <a:buFont typeface="Wingdings" pitchFamily="2" charset="2"/>
              <a:buNone/>
              <a:defRPr/>
            </a:pPr>
            <a:endParaRPr lang="en-US" sz="2000" dirty="0"/>
          </a:p>
          <a:p>
            <a:pPr marL="365760" indent="-365760" algn="ctr" eaLnBrk="1" fontAlgn="auto" hangingPunct="1">
              <a:lnSpc>
                <a:spcPct val="80000"/>
              </a:lnSpc>
              <a:buFontTx/>
              <a:buNone/>
              <a:defRPr/>
            </a:pPr>
            <a:r>
              <a:rPr lang="en-US" sz="2400" b="1" dirty="0"/>
              <a:t>* Mandatory *</a:t>
            </a:r>
          </a:p>
          <a:p>
            <a:pPr marL="365760" indent="-365760" algn="ctr" eaLnBrk="1" fontAlgn="auto" hangingPunct="1">
              <a:lnSpc>
                <a:spcPct val="80000"/>
              </a:lnSpc>
              <a:buFontTx/>
              <a:buNone/>
              <a:defRPr/>
            </a:pPr>
            <a:r>
              <a:rPr lang="en-US" sz="2400" dirty="0" smtClean="0"/>
              <a:t>CMS-1500 </a:t>
            </a:r>
            <a:r>
              <a:rPr lang="en-US" sz="2400" dirty="0"/>
              <a:t>claim</a:t>
            </a:r>
          </a:p>
          <a:p>
            <a:pPr marL="365760" indent="-365760" fontAlgn="auto">
              <a:lnSpc>
                <a:spcPct val="80000"/>
              </a:lnSpc>
              <a:spcBef>
                <a:spcPct val="0"/>
              </a:spcBef>
              <a:buSzTx/>
              <a:buFontTx/>
              <a:buNone/>
              <a:defRPr/>
            </a:pPr>
            <a:endParaRPr lang="en-US" sz="2400" dirty="0"/>
          </a:p>
        </p:txBody>
      </p:sp>
      <p:sp>
        <p:nvSpPr>
          <p:cNvPr id="6" name="Slide Number Placeholder 5"/>
          <p:cNvSpPr>
            <a:spLocks noGrp="1"/>
          </p:cNvSpPr>
          <p:nvPr>
            <p:ph type="sldNum" sz="quarter" idx="12"/>
          </p:nvPr>
        </p:nvSpPr>
        <p:spPr/>
        <p:txBody>
          <a:bodyPr>
            <a:normAutofit fontScale="92500" lnSpcReduction="20000"/>
          </a:bodyPr>
          <a:lstStyle/>
          <a:p>
            <a:pPr>
              <a:defRPr/>
            </a:pPr>
            <a:fld id="{861F2CBB-7A77-41CD-9AC1-552AB359571D}" type="slidenum">
              <a:rPr lang="en-US"/>
              <a:pPr>
                <a:defRPr/>
              </a:pPr>
              <a:t>31</a:t>
            </a:fld>
            <a:endParaRPr lang="en-US"/>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7906" name="Rectangle 2"/>
          <p:cNvSpPr>
            <a:spLocks noGrp="1" noChangeArrowheads="1"/>
          </p:cNvSpPr>
          <p:nvPr>
            <p:ph type="title"/>
          </p:nvPr>
        </p:nvSpPr>
        <p:spPr>
          <a:xfrm rot="17100000">
            <a:off x="-634206" y="2921794"/>
            <a:ext cx="5065712" cy="1695450"/>
          </a:xfrm>
        </p:spPr>
        <p:txBody>
          <a:bodyPr/>
          <a:lstStyle/>
          <a:p>
            <a:pPr eaLnBrk="1" fontAlgn="auto" hangingPunct="1">
              <a:spcAft>
                <a:spcPts val="0"/>
              </a:spcAft>
              <a:defRPr/>
            </a:pPr>
            <a:r>
              <a:rPr lang="en-US" sz="3600" i="1">
                <a:solidFill>
                  <a:srgbClr val="FFFF00"/>
                </a:solidFill>
              </a:rPr>
              <a:t>What is on a CLAIM?</a:t>
            </a:r>
            <a:r>
              <a:rPr lang="en-US" sz="3200" b="1" i="1">
                <a:solidFill>
                  <a:srgbClr val="FFFF00"/>
                </a:solidFill>
              </a:rPr>
              <a:t> </a:t>
            </a:r>
            <a:endParaRPr lang="en-US" sz="3200" b="1"/>
          </a:p>
        </p:txBody>
      </p:sp>
      <p:sp>
        <p:nvSpPr>
          <p:cNvPr id="507907" name="Rectangle 3"/>
          <p:cNvSpPr>
            <a:spLocks noGrp="1" noChangeArrowheads="1"/>
          </p:cNvSpPr>
          <p:nvPr>
            <p:ph idx="1"/>
          </p:nvPr>
        </p:nvSpPr>
        <p:spPr>
          <a:xfrm>
            <a:off x="457200" y="1752600"/>
            <a:ext cx="8229600" cy="4343400"/>
          </a:xfrm>
        </p:spPr>
        <p:txBody>
          <a:bodyPr>
            <a:normAutofit fontScale="77500" lnSpcReduction="20000"/>
          </a:bodyPr>
          <a:lstStyle/>
          <a:p>
            <a:pPr marL="365760" indent="-365760" algn="ctr" fontAlgn="auto">
              <a:lnSpc>
                <a:spcPct val="80000"/>
              </a:lnSpc>
              <a:spcBef>
                <a:spcPct val="0"/>
              </a:spcBef>
              <a:buSzTx/>
              <a:buFontTx/>
              <a:buNone/>
              <a:defRPr/>
            </a:pPr>
            <a:r>
              <a:rPr lang="en-US" b="1" dirty="0">
                <a:solidFill>
                  <a:srgbClr val="FF0000"/>
                </a:solidFill>
              </a:rPr>
              <a:t>Other commonly used elements</a:t>
            </a:r>
          </a:p>
          <a:p>
            <a:pPr marL="365760" indent="-365760" fontAlgn="auto">
              <a:lnSpc>
                <a:spcPct val="80000"/>
              </a:lnSpc>
              <a:spcBef>
                <a:spcPct val="0"/>
              </a:spcBef>
              <a:buSzTx/>
              <a:buFontTx/>
              <a:buNone/>
              <a:defRPr/>
            </a:pPr>
            <a:endParaRPr lang="en-US" sz="2000" b="1" i="1" dirty="0">
              <a:solidFill>
                <a:srgbClr val="00FFFF"/>
              </a:solidFill>
            </a:endParaRPr>
          </a:p>
          <a:p>
            <a:pPr marL="365760" indent="-365760" algn="ctr" fontAlgn="auto">
              <a:lnSpc>
                <a:spcPct val="80000"/>
              </a:lnSpc>
              <a:spcBef>
                <a:spcPct val="0"/>
              </a:spcBef>
              <a:buSzTx/>
              <a:buFontTx/>
              <a:buNone/>
              <a:defRPr/>
            </a:pPr>
            <a:r>
              <a:rPr lang="en-US" sz="2400" b="1" dirty="0">
                <a:solidFill>
                  <a:srgbClr val="FF0000"/>
                </a:solidFill>
              </a:rPr>
              <a:t>Common to </a:t>
            </a:r>
            <a:r>
              <a:rPr lang="en-US" sz="2400" b="1" dirty="0"/>
              <a:t>Physician</a:t>
            </a:r>
            <a:r>
              <a:rPr lang="en-US" sz="2400" b="1" dirty="0">
                <a:solidFill>
                  <a:srgbClr val="D60093"/>
                </a:solidFill>
              </a:rPr>
              <a:t> </a:t>
            </a:r>
            <a:r>
              <a:rPr lang="en-US" sz="2400" b="1" dirty="0">
                <a:solidFill>
                  <a:srgbClr val="FF0000"/>
                </a:solidFill>
              </a:rPr>
              <a:t>&amp;</a:t>
            </a:r>
            <a:r>
              <a:rPr lang="en-US" sz="2400" b="1" dirty="0">
                <a:solidFill>
                  <a:srgbClr val="D60093"/>
                </a:solidFill>
              </a:rPr>
              <a:t> </a:t>
            </a:r>
            <a:r>
              <a:rPr lang="en-US" sz="2400" b="1" dirty="0"/>
              <a:t>Hospital</a:t>
            </a:r>
          </a:p>
          <a:p>
            <a:pPr marL="365760" indent="-365760" fontAlgn="auto">
              <a:lnSpc>
                <a:spcPct val="80000"/>
              </a:lnSpc>
              <a:spcBef>
                <a:spcPct val="0"/>
              </a:spcBef>
              <a:buSzTx/>
              <a:buFontTx/>
              <a:buNone/>
              <a:defRPr/>
            </a:pPr>
            <a:endParaRPr lang="en-US" sz="2400" b="1" i="1" dirty="0">
              <a:solidFill>
                <a:srgbClr val="00FFFF"/>
              </a:solidFill>
            </a:endParaRPr>
          </a:p>
          <a:p>
            <a:pPr marL="365760" indent="-365760" fontAlgn="auto">
              <a:lnSpc>
                <a:spcPct val="80000"/>
              </a:lnSpc>
              <a:spcBef>
                <a:spcPct val="0"/>
              </a:spcBef>
              <a:buSzTx/>
              <a:buFontTx/>
              <a:buNone/>
              <a:defRPr/>
            </a:pPr>
            <a:endParaRPr lang="en-US" sz="1200" b="1" i="1" dirty="0">
              <a:solidFill>
                <a:srgbClr val="00FFFF"/>
              </a:solidFill>
            </a:endParaRPr>
          </a:p>
          <a:p>
            <a:pPr marL="365760" indent="-365760" fontAlgn="auto">
              <a:lnSpc>
                <a:spcPct val="80000"/>
              </a:lnSpc>
              <a:spcBef>
                <a:spcPct val="0"/>
              </a:spcBef>
              <a:buSzTx/>
              <a:defRPr/>
            </a:pPr>
            <a:r>
              <a:rPr lang="en-US" sz="2400" b="1" dirty="0"/>
              <a:t>Referral Information</a:t>
            </a:r>
            <a:r>
              <a:rPr lang="en-US" sz="800" b="1" dirty="0"/>
              <a:t>  </a:t>
            </a:r>
            <a:r>
              <a:rPr lang="en-US" sz="1800" dirty="0"/>
              <a:t>identifies a “written ok” from your primary care doctor for you to see a specialist or receive certain services.  </a:t>
            </a:r>
          </a:p>
          <a:p>
            <a:pPr marL="731520" lvl="1" indent="-365760" fontAlgn="auto">
              <a:lnSpc>
                <a:spcPct val="80000"/>
              </a:lnSpc>
              <a:spcBef>
                <a:spcPct val="0"/>
              </a:spcBef>
              <a:buFontTx/>
              <a:buChar char="•"/>
              <a:defRPr/>
            </a:pPr>
            <a:r>
              <a:rPr lang="en-US" sz="1800" dirty="0"/>
              <a:t>Some insurers may require you to obtain a referral before receiving care from anyone except your primary care doctor.  </a:t>
            </a:r>
          </a:p>
          <a:p>
            <a:pPr marL="731520" lvl="1" indent="-365760" fontAlgn="auto">
              <a:lnSpc>
                <a:spcPct val="80000"/>
              </a:lnSpc>
              <a:spcBef>
                <a:spcPct val="0"/>
              </a:spcBef>
              <a:buFontTx/>
              <a:buChar char="•"/>
              <a:defRPr/>
            </a:pPr>
            <a:endParaRPr lang="en-US" sz="1800" dirty="0"/>
          </a:p>
          <a:p>
            <a:pPr marL="731520" lvl="1" indent="-365760" fontAlgn="auto">
              <a:lnSpc>
                <a:spcPct val="80000"/>
              </a:lnSpc>
              <a:spcBef>
                <a:spcPct val="0"/>
              </a:spcBef>
              <a:buFontTx/>
              <a:buChar char="•"/>
              <a:defRPr/>
            </a:pPr>
            <a:r>
              <a:rPr lang="en-US" sz="1800" dirty="0"/>
              <a:t>Services received without a referral may result in the insurer not paying for your care.</a:t>
            </a:r>
          </a:p>
          <a:p>
            <a:pPr marL="365760" indent="-365760" fontAlgn="auto">
              <a:lnSpc>
                <a:spcPct val="80000"/>
              </a:lnSpc>
              <a:spcBef>
                <a:spcPct val="0"/>
              </a:spcBef>
              <a:buSzTx/>
              <a:buFontTx/>
              <a:buNone/>
              <a:defRPr/>
            </a:pPr>
            <a:endParaRPr lang="en-US" sz="1800" dirty="0">
              <a:solidFill>
                <a:srgbClr val="00FFFF"/>
              </a:solidFill>
            </a:endParaRPr>
          </a:p>
          <a:p>
            <a:pPr marL="365760" indent="-365760" fontAlgn="auto">
              <a:lnSpc>
                <a:spcPct val="80000"/>
              </a:lnSpc>
              <a:spcBef>
                <a:spcPct val="0"/>
              </a:spcBef>
              <a:buSzTx/>
              <a:buFontTx/>
              <a:buNone/>
              <a:defRPr/>
            </a:pPr>
            <a:endParaRPr lang="en-US" sz="1800" dirty="0">
              <a:solidFill>
                <a:srgbClr val="00FFFF"/>
              </a:solidFill>
            </a:endParaRPr>
          </a:p>
          <a:p>
            <a:pPr marL="365760" indent="-365760" fontAlgn="auto">
              <a:lnSpc>
                <a:spcPct val="80000"/>
              </a:lnSpc>
              <a:spcBef>
                <a:spcPct val="0"/>
              </a:spcBef>
              <a:buSzTx/>
              <a:buFontTx/>
              <a:buNone/>
              <a:defRPr/>
            </a:pPr>
            <a:endParaRPr lang="en-US" sz="900" dirty="0">
              <a:solidFill>
                <a:srgbClr val="00FFFF"/>
              </a:solidFill>
            </a:endParaRPr>
          </a:p>
          <a:p>
            <a:pPr marL="365760" indent="-365760" algn="ctr" fontAlgn="auto">
              <a:lnSpc>
                <a:spcPct val="80000"/>
              </a:lnSpc>
              <a:spcBef>
                <a:spcPct val="0"/>
              </a:spcBef>
              <a:buSzTx/>
              <a:buFontTx/>
              <a:buNone/>
              <a:defRPr/>
            </a:pPr>
            <a:r>
              <a:rPr lang="en-US" sz="900" dirty="0">
                <a:solidFill>
                  <a:srgbClr val="00FFFF"/>
                </a:solidFill>
              </a:rPr>
              <a:t>	</a:t>
            </a:r>
            <a:r>
              <a:rPr lang="en-US" sz="1800" b="1" i="1" dirty="0">
                <a:solidFill>
                  <a:srgbClr val="FFFF00"/>
                </a:solidFill>
              </a:rPr>
              <a:t>~ Examples of services requiring referral authorizations ~</a:t>
            </a:r>
          </a:p>
          <a:p>
            <a:pPr marL="1097280" lvl="2" indent="-320040" fontAlgn="auto">
              <a:lnSpc>
                <a:spcPct val="80000"/>
              </a:lnSpc>
              <a:spcBef>
                <a:spcPct val="0"/>
              </a:spcBef>
              <a:buSzTx/>
              <a:buFont typeface="Wingdings" pitchFamily="2" charset="2"/>
              <a:buNone/>
              <a:defRPr/>
            </a:pPr>
            <a:r>
              <a:rPr lang="en-US" sz="900" dirty="0">
                <a:solidFill>
                  <a:srgbClr val="00FFFF"/>
                </a:solidFill>
              </a:rPr>
              <a:t>                      		</a:t>
            </a:r>
            <a:endParaRPr lang="en-US" sz="1000" dirty="0">
              <a:solidFill>
                <a:srgbClr val="00FFFF"/>
              </a:solidFill>
            </a:endParaRPr>
          </a:p>
          <a:p>
            <a:pPr marL="1097280" lvl="2" indent="-320040" fontAlgn="auto">
              <a:lnSpc>
                <a:spcPct val="80000"/>
              </a:lnSpc>
              <a:spcBef>
                <a:spcPct val="0"/>
              </a:spcBef>
              <a:buSzTx/>
              <a:buFont typeface="Wingdings" pitchFamily="2" charset="2"/>
              <a:buNone/>
              <a:defRPr/>
            </a:pPr>
            <a:r>
              <a:rPr lang="en-US" sz="1000" dirty="0">
                <a:solidFill>
                  <a:srgbClr val="00FFFF"/>
                </a:solidFill>
              </a:rPr>
              <a:t>                 </a:t>
            </a:r>
            <a:r>
              <a:rPr lang="en-US" sz="1600" b="1" dirty="0">
                <a:solidFill>
                  <a:srgbClr val="00FFFF"/>
                </a:solidFill>
              </a:rPr>
              <a:t>Transplants, Physical Therapy, Radiology services</a:t>
            </a:r>
          </a:p>
          <a:p>
            <a:pPr marL="1097280" lvl="2" indent="-320040" fontAlgn="auto">
              <a:lnSpc>
                <a:spcPct val="80000"/>
              </a:lnSpc>
              <a:spcBef>
                <a:spcPct val="0"/>
              </a:spcBef>
              <a:buSzTx/>
              <a:buFont typeface="Wingdings" pitchFamily="2" charset="2"/>
              <a:buNone/>
              <a:defRPr/>
            </a:pPr>
            <a:endParaRPr lang="en-US" sz="1600" b="1" dirty="0"/>
          </a:p>
          <a:p>
            <a:pPr marL="365760" indent="-365760" algn="ctr" fontAlgn="auto">
              <a:lnSpc>
                <a:spcPct val="80000"/>
              </a:lnSpc>
              <a:spcBef>
                <a:spcPct val="0"/>
              </a:spcBef>
              <a:buSzTx/>
              <a:buFont typeface="Wingdings" pitchFamily="2" charset="2"/>
              <a:buNone/>
              <a:defRPr/>
            </a:pPr>
            <a:endParaRPr lang="en-US" sz="1600" dirty="0"/>
          </a:p>
          <a:p>
            <a:pPr marL="365760" indent="-365760" algn="ctr" eaLnBrk="1" fontAlgn="auto" hangingPunct="1">
              <a:lnSpc>
                <a:spcPct val="80000"/>
              </a:lnSpc>
              <a:buFontTx/>
              <a:buNone/>
              <a:defRPr/>
            </a:pPr>
            <a:r>
              <a:rPr lang="en-US" sz="1600" b="1" dirty="0"/>
              <a:t>* Mandatory for HMO health plans *</a:t>
            </a:r>
            <a:endParaRPr lang="en-US" sz="1600" dirty="0"/>
          </a:p>
          <a:p>
            <a:pPr marL="365760" indent="-365760" fontAlgn="auto">
              <a:lnSpc>
                <a:spcPct val="80000"/>
              </a:lnSpc>
              <a:spcBef>
                <a:spcPct val="0"/>
              </a:spcBef>
              <a:buSzTx/>
              <a:buFontTx/>
              <a:buNone/>
              <a:defRPr/>
            </a:pPr>
            <a:endParaRPr lang="en-US" sz="1600" dirty="0"/>
          </a:p>
        </p:txBody>
      </p:sp>
      <p:sp>
        <p:nvSpPr>
          <p:cNvPr id="6" name="Slide Number Placeholder 5"/>
          <p:cNvSpPr>
            <a:spLocks noGrp="1"/>
          </p:cNvSpPr>
          <p:nvPr>
            <p:ph type="sldNum" sz="quarter" idx="12"/>
          </p:nvPr>
        </p:nvSpPr>
        <p:spPr/>
        <p:txBody>
          <a:bodyPr>
            <a:normAutofit fontScale="92500" lnSpcReduction="20000"/>
          </a:bodyPr>
          <a:lstStyle/>
          <a:p>
            <a:pPr>
              <a:defRPr/>
            </a:pPr>
            <a:fld id="{79C17D3A-927F-498F-9D5C-779C3300DBEF}" type="slidenum">
              <a:rPr lang="en-US"/>
              <a:pPr>
                <a:defRPr/>
              </a:pPr>
              <a:t>32</a:t>
            </a:fld>
            <a:endParaRPr lang="en-US"/>
          </a:p>
        </p:txBody>
      </p:sp>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02" name="Rectangle 2"/>
          <p:cNvSpPr>
            <a:spLocks noGrp="1" noChangeArrowheads="1"/>
          </p:cNvSpPr>
          <p:nvPr>
            <p:ph type="title"/>
          </p:nvPr>
        </p:nvSpPr>
        <p:spPr>
          <a:xfrm rot="17100000">
            <a:off x="-634206" y="2921794"/>
            <a:ext cx="5065712" cy="1695450"/>
          </a:xfrm>
        </p:spPr>
        <p:txBody>
          <a:bodyPr/>
          <a:lstStyle/>
          <a:p>
            <a:pPr eaLnBrk="1" fontAlgn="auto" hangingPunct="1">
              <a:spcAft>
                <a:spcPts val="0"/>
              </a:spcAft>
              <a:defRPr/>
            </a:pPr>
            <a:r>
              <a:rPr lang="en-US" sz="3600" i="1">
                <a:solidFill>
                  <a:srgbClr val="FFFF00"/>
                </a:solidFill>
              </a:rPr>
              <a:t>What is on a CLAIM?</a:t>
            </a:r>
            <a:r>
              <a:rPr lang="en-US" sz="3200" b="1" i="1">
                <a:solidFill>
                  <a:srgbClr val="FFFF00"/>
                </a:solidFill>
              </a:rPr>
              <a:t> </a:t>
            </a:r>
            <a:endParaRPr lang="en-US" sz="3200" b="1"/>
          </a:p>
        </p:txBody>
      </p:sp>
      <p:sp>
        <p:nvSpPr>
          <p:cNvPr id="512003" name="Rectangle 3"/>
          <p:cNvSpPr>
            <a:spLocks noGrp="1" noChangeArrowheads="1"/>
          </p:cNvSpPr>
          <p:nvPr>
            <p:ph idx="1"/>
          </p:nvPr>
        </p:nvSpPr>
        <p:spPr>
          <a:xfrm>
            <a:off x="457200" y="1752600"/>
            <a:ext cx="8229600" cy="4343400"/>
          </a:xfrm>
        </p:spPr>
        <p:txBody>
          <a:bodyPr>
            <a:normAutofit fontScale="92500" lnSpcReduction="20000"/>
          </a:bodyPr>
          <a:lstStyle/>
          <a:p>
            <a:pPr marL="365760" indent="-365760" algn="ctr" fontAlgn="auto">
              <a:lnSpc>
                <a:spcPct val="80000"/>
              </a:lnSpc>
              <a:spcBef>
                <a:spcPct val="0"/>
              </a:spcBef>
              <a:buSzTx/>
              <a:buFontTx/>
              <a:buNone/>
              <a:defRPr/>
            </a:pPr>
            <a:r>
              <a:rPr lang="en-US" b="1" dirty="0">
                <a:solidFill>
                  <a:srgbClr val="FF0000"/>
                </a:solidFill>
              </a:rPr>
              <a:t>Other commonly used elements</a:t>
            </a:r>
          </a:p>
          <a:p>
            <a:pPr marL="365760" indent="-365760" fontAlgn="auto">
              <a:lnSpc>
                <a:spcPct val="80000"/>
              </a:lnSpc>
              <a:spcBef>
                <a:spcPct val="0"/>
              </a:spcBef>
              <a:buSzTx/>
              <a:buFontTx/>
              <a:buNone/>
              <a:defRPr/>
            </a:pPr>
            <a:endParaRPr lang="en-US" b="1" i="1" dirty="0">
              <a:solidFill>
                <a:srgbClr val="00FFFF"/>
              </a:solidFill>
            </a:endParaRPr>
          </a:p>
          <a:p>
            <a:pPr marL="365760" indent="-365760" algn="ctr" fontAlgn="auto">
              <a:lnSpc>
                <a:spcPct val="80000"/>
              </a:lnSpc>
              <a:spcBef>
                <a:spcPct val="0"/>
              </a:spcBef>
              <a:buSzTx/>
              <a:buFontTx/>
              <a:buNone/>
              <a:defRPr/>
            </a:pPr>
            <a:r>
              <a:rPr lang="en-US" sz="2400" b="1" dirty="0">
                <a:solidFill>
                  <a:srgbClr val="FF0000"/>
                </a:solidFill>
              </a:rPr>
              <a:t>Common to</a:t>
            </a:r>
            <a:r>
              <a:rPr lang="en-US" sz="2400" b="1" dirty="0">
                <a:solidFill>
                  <a:srgbClr val="D60093"/>
                </a:solidFill>
              </a:rPr>
              <a:t> </a:t>
            </a:r>
            <a:r>
              <a:rPr lang="en-US" sz="2400" b="1" dirty="0"/>
              <a:t>Physician</a:t>
            </a:r>
            <a:r>
              <a:rPr lang="en-US" sz="2400" b="1" dirty="0">
                <a:solidFill>
                  <a:srgbClr val="D60093"/>
                </a:solidFill>
              </a:rPr>
              <a:t> </a:t>
            </a:r>
            <a:r>
              <a:rPr lang="en-US" sz="2400" b="1" dirty="0">
                <a:solidFill>
                  <a:srgbClr val="FF0000"/>
                </a:solidFill>
              </a:rPr>
              <a:t>&amp;</a:t>
            </a:r>
            <a:r>
              <a:rPr lang="en-US" sz="2400" b="1" dirty="0">
                <a:solidFill>
                  <a:srgbClr val="D60093"/>
                </a:solidFill>
              </a:rPr>
              <a:t> </a:t>
            </a:r>
            <a:r>
              <a:rPr lang="en-US" sz="2400" b="1" dirty="0"/>
              <a:t>Hospital</a:t>
            </a:r>
          </a:p>
          <a:p>
            <a:pPr marL="365760" indent="-365760" fontAlgn="auto">
              <a:lnSpc>
                <a:spcPct val="80000"/>
              </a:lnSpc>
              <a:spcBef>
                <a:spcPct val="0"/>
              </a:spcBef>
              <a:buSzTx/>
              <a:buFontTx/>
              <a:buNone/>
              <a:defRPr/>
            </a:pPr>
            <a:endParaRPr lang="en-US" sz="2400" b="1" i="1" dirty="0">
              <a:solidFill>
                <a:srgbClr val="00FFFF"/>
              </a:solidFill>
            </a:endParaRPr>
          </a:p>
          <a:p>
            <a:pPr marL="365760" indent="-365760" fontAlgn="auto">
              <a:lnSpc>
                <a:spcPct val="80000"/>
              </a:lnSpc>
              <a:spcBef>
                <a:spcPct val="0"/>
              </a:spcBef>
              <a:buSzTx/>
              <a:buFontTx/>
              <a:buNone/>
              <a:defRPr/>
            </a:pPr>
            <a:endParaRPr lang="en-US" sz="2400" b="1" i="1" dirty="0">
              <a:solidFill>
                <a:srgbClr val="00FFFF"/>
              </a:solidFill>
            </a:endParaRPr>
          </a:p>
          <a:p>
            <a:pPr marL="365760" indent="-365760" fontAlgn="auto">
              <a:lnSpc>
                <a:spcPct val="80000"/>
              </a:lnSpc>
              <a:spcBef>
                <a:spcPct val="0"/>
              </a:spcBef>
              <a:buSzTx/>
              <a:defRPr/>
            </a:pPr>
            <a:r>
              <a:rPr lang="en-US" sz="2400" b="1" dirty="0"/>
              <a:t>Coordination of Benefits</a:t>
            </a:r>
            <a:r>
              <a:rPr lang="en-US" sz="1600" b="1" dirty="0"/>
              <a:t> </a:t>
            </a:r>
            <a:r>
              <a:rPr lang="en-US" sz="2000" dirty="0"/>
              <a:t>is a process for determining the respective responsibilities of two or more health plans that have some financial responsibility for a medical claim.</a:t>
            </a:r>
          </a:p>
          <a:p>
            <a:pPr marL="365760" indent="-365760" fontAlgn="auto">
              <a:lnSpc>
                <a:spcPct val="80000"/>
              </a:lnSpc>
              <a:spcBef>
                <a:spcPct val="0"/>
              </a:spcBef>
              <a:buSzTx/>
              <a:buFontTx/>
              <a:buNone/>
              <a:defRPr/>
            </a:pPr>
            <a:endParaRPr lang="en-US" sz="2000" dirty="0">
              <a:solidFill>
                <a:srgbClr val="00FFFF"/>
              </a:solidFill>
            </a:endParaRPr>
          </a:p>
          <a:p>
            <a:pPr marL="365760" indent="-365760" fontAlgn="auto">
              <a:lnSpc>
                <a:spcPct val="80000"/>
              </a:lnSpc>
              <a:spcBef>
                <a:spcPct val="0"/>
              </a:spcBef>
              <a:buSzTx/>
              <a:buFontTx/>
              <a:buNone/>
              <a:defRPr/>
            </a:pPr>
            <a:endParaRPr lang="en-US" sz="2000" dirty="0">
              <a:solidFill>
                <a:srgbClr val="00FFFF"/>
              </a:solidFill>
            </a:endParaRPr>
          </a:p>
          <a:p>
            <a:pPr marL="365760" indent="-365760" algn="ctr" fontAlgn="auto">
              <a:lnSpc>
                <a:spcPct val="80000"/>
              </a:lnSpc>
              <a:spcBef>
                <a:spcPct val="0"/>
              </a:spcBef>
              <a:buSzTx/>
              <a:buFontTx/>
              <a:buNone/>
              <a:defRPr/>
            </a:pPr>
            <a:r>
              <a:rPr lang="en-US" sz="1800" dirty="0">
                <a:solidFill>
                  <a:srgbClr val="00FFFF"/>
                </a:solidFill>
              </a:rPr>
              <a:t>	</a:t>
            </a:r>
            <a:r>
              <a:rPr lang="en-US" sz="1800" b="1" i="1" dirty="0">
                <a:solidFill>
                  <a:srgbClr val="FFFF00"/>
                </a:solidFill>
              </a:rPr>
              <a:t>~ COB Example ~</a:t>
            </a:r>
          </a:p>
          <a:p>
            <a:pPr marL="1097280" lvl="2" indent="-320040" fontAlgn="auto">
              <a:lnSpc>
                <a:spcPct val="80000"/>
              </a:lnSpc>
              <a:spcBef>
                <a:spcPct val="0"/>
              </a:spcBef>
              <a:buSzTx/>
              <a:buFont typeface="Wingdings" pitchFamily="2" charset="2"/>
              <a:buNone/>
              <a:defRPr/>
            </a:pPr>
            <a:r>
              <a:rPr lang="en-US" sz="1200" dirty="0">
                <a:solidFill>
                  <a:srgbClr val="00FFFF"/>
                </a:solidFill>
              </a:rPr>
              <a:t>                      	</a:t>
            </a:r>
            <a:r>
              <a:rPr lang="en-US" sz="1400" b="1" dirty="0">
                <a:solidFill>
                  <a:srgbClr val="00FFFF"/>
                </a:solidFill>
              </a:rPr>
              <a:t>Primary insurance = Traveler’s</a:t>
            </a:r>
          </a:p>
          <a:p>
            <a:pPr marL="1097280" lvl="2" indent="-320040" fontAlgn="auto">
              <a:lnSpc>
                <a:spcPct val="80000"/>
              </a:lnSpc>
              <a:spcBef>
                <a:spcPct val="0"/>
              </a:spcBef>
              <a:buSzTx/>
              <a:buFont typeface="Wingdings" pitchFamily="2" charset="2"/>
              <a:buNone/>
              <a:defRPr/>
            </a:pPr>
            <a:r>
              <a:rPr lang="en-US" sz="1400" b="1" dirty="0">
                <a:solidFill>
                  <a:srgbClr val="00FFFF"/>
                </a:solidFill>
              </a:rPr>
              <a:t>			Secondary insurance = HMSA</a:t>
            </a:r>
          </a:p>
          <a:p>
            <a:pPr marL="1097280" lvl="2" indent="-320040" fontAlgn="auto">
              <a:lnSpc>
                <a:spcPct val="80000"/>
              </a:lnSpc>
              <a:spcBef>
                <a:spcPct val="0"/>
              </a:spcBef>
              <a:buSzTx/>
              <a:buFont typeface="Wingdings" pitchFamily="2" charset="2"/>
              <a:buNone/>
              <a:defRPr/>
            </a:pPr>
            <a:endParaRPr lang="en-US" sz="1000" b="1" dirty="0"/>
          </a:p>
          <a:p>
            <a:pPr marL="1097280" lvl="2" indent="-320040" fontAlgn="auto">
              <a:lnSpc>
                <a:spcPct val="80000"/>
              </a:lnSpc>
              <a:spcBef>
                <a:spcPct val="0"/>
              </a:spcBef>
              <a:buSzTx/>
              <a:buFont typeface="Wingdings" pitchFamily="2" charset="2"/>
              <a:buNone/>
              <a:defRPr/>
            </a:pPr>
            <a:endParaRPr lang="en-US" sz="1000" b="1" dirty="0"/>
          </a:p>
          <a:p>
            <a:pPr marL="1097280" lvl="2" indent="-320040" fontAlgn="auto">
              <a:lnSpc>
                <a:spcPct val="80000"/>
              </a:lnSpc>
              <a:spcBef>
                <a:spcPct val="0"/>
              </a:spcBef>
              <a:buSzTx/>
              <a:buFont typeface="Wingdings" pitchFamily="2" charset="2"/>
              <a:buNone/>
              <a:defRPr/>
            </a:pPr>
            <a:endParaRPr lang="en-US" sz="1000" b="1" dirty="0"/>
          </a:p>
          <a:p>
            <a:pPr marL="365760" indent="-365760" algn="ctr" fontAlgn="auto">
              <a:lnSpc>
                <a:spcPct val="80000"/>
              </a:lnSpc>
              <a:spcBef>
                <a:spcPct val="0"/>
              </a:spcBef>
              <a:buSzTx/>
              <a:buFont typeface="Wingdings" pitchFamily="2" charset="2"/>
              <a:buNone/>
              <a:defRPr/>
            </a:pPr>
            <a:r>
              <a:rPr lang="en-US" sz="1400" b="1" dirty="0"/>
              <a:t>Your medical claim would be processed first by Traveler’s</a:t>
            </a:r>
          </a:p>
          <a:p>
            <a:pPr marL="365760" indent="-365760" algn="ctr" fontAlgn="auto">
              <a:lnSpc>
                <a:spcPct val="80000"/>
              </a:lnSpc>
              <a:spcBef>
                <a:spcPct val="0"/>
              </a:spcBef>
              <a:buSzTx/>
              <a:buFont typeface="Wingdings" pitchFamily="2" charset="2"/>
              <a:buNone/>
              <a:defRPr/>
            </a:pPr>
            <a:r>
              <a:rPr lang="en-US" sz="1400" b="1" dirty="0"/>
              <a:t>Any remaining balance would be processed by HMSA</a:t>
            </a:r>
          </a:p>
          <a:p>
            <a:pPr marL="365760" indent="-365760" algn="ctr" fontAlgn="auto">
              <a:lnSpc>
                <a:spcPct val="80000"/>
              </a:lnSpc>
              <a:spcBef>
                <a:spcPct val="0"/>
              </a:spcBef>
              <a:buSzTx/>
              <a:buFont typeface="Wingdings" pitchFamily="2" charset="2"/>
              <a:buNone/>
              <a:defRPr/>
            </a:pPr>
            <a:endParaRPr lang="en-US" sz="1600" b="1" dirty="0"/>
          </a:p>
          <a:p>
            <a:pPr marL="365760" indent="-365760" fontAlgn="auto">
              <a:lnSpc>
                <a:spcPct val="80000"/>
              </a:lnSpc>
              <a:spcBef>
                <a:spcPct val="0"/>
              </a:spcBef>
              <a:buSzTx/>
              <a:buFontTx/>
              <a:buNone/>
              <a:defRPr/>
            </a:pPr>
            <a:endParaRPr lang="en-US" sz="1800" dirty="0"/>
          </a:p>
        </p:txBody>
      </p:sp>
      <p:sp>
        <p:nvSpPr>
          <p:cNvPr id="6" name="Slide Number Placeholder 5"/>
          <p:cNvSpPr>
            <a:spLocks noGrp="1"/>
          </p:cNvSpPr>
          <p:nvPr>
            <p:ph type="sldNum" sz="quarter" idx="12"/>
          </p:nvPr>
        </p:nvSpPr>
        <p:spPr/>
        <p:txBody>
          <a:bodyPr>
            <a:normAutofit fontScale="92500" lnSpcReduction="20000"/>
          </a:bodyPr>
          <a:lstStyle/>
          <a:p>
            <a:pPr>
              <a:defRPr/>
            </a:pPr>
            <a:fld id="{DEB520DC-2304-4978-890A-C2A6A3E72F03}" type="slidenum">
              <a:rPr lang="en-US"/>
              <a:pPr>
                <a:defRPr/>
              </a:pPr>
              <a:t>33</a:t>
            </a:fld>
            <a:endParaRPr lang="en-US"/>
          </a:p>
        </p:txBody>
      </p: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19170" name="Rectangle 2"/>
          <p:cNvSpPr>
            <a:spLocks noGrp="1" noChangeArrowheads="1"/>
          </p:cNvSpPr>
          <p:nvPr>
            <p:ph type="ctrTitle"/>
          </p:nvPr>
        </p:nvSpPr>
        <p:spPr>
          <a:xfrm>
            <a:off x="762000" y="2209800"/>
            <a:ext cx="7696200" cy="3733800"/>
          </a:xfrm>
        </p:spPr>
        <p:txBody>
          <a:bodyPr>
            <a:normAutofit fontScale="90000"/>
          </a:bodyPr>
          <a:lstStyle/>
          <a:p>
            <a:pPr algn="ctr" eaLnBrk="1" fontAlgn="auto" hangingPunct="1">
              <a:spcAft>
                <a:spcPts val="0"/>
              </a:spcAft>
              <a:defRPr/>
            </a:pPr>
            <a:r>
              <a:rPr lang="en-US"/>
              <a:t>Orientation to Claims</a:t>
            </a:r>
            <a:br>
              <a:rPr lang="en-US"/>
            </a:br>
            <a:r>
              <a:rPr lang="en-US">
                <a:solidFill>
                  <a:srgbClr val="00FFFF"/>
                </a:solidFill>
              </a:rPr>
              <a:t> </a:t>
            </a:r>
            <a:r>
              <a:rPr lang="en-US">
                <a:effectLst/>
              </a:rPr>
              <a:t>Overview</a:t>
            </a:r>
            <a:br>
              <a:rPr lang="en-US">
                <a:effectLst/>
              </a:rPr>
            </a:br>
            <a:r>
              <a:rPr lang="en-US">
                <a:effectLst/>
              </a:rPr>
              <a:t/>
            </a:r>
            <a:br>
              <a:rPr lang="en-US">
                <a:effectLst/>
              </a:rPr>
            </a:br>
            <a:r>
              <a:rPr lang="en-US" sz="4800" b="1" i="1">
                <a:solidFill>
                  <a:srgbClr val="FF99FF"/>
                </a:solidFill>
                <a:latin typeface="Palatino Linotype" pitchFamily="18" charset="0"/>
              </a:rPr>
              <a:t>Session 2</a:t>
            </a:r>
            <a:r>
              <a:rPr lang="en-US" b="1" i="1">
                <a:solidFill>
                  <a:srgbClr val="FF99FF"/>
                </a:solidFill>
                <a:latin typeface="Palatino Linotype" pitchFamily="18" charset="0"/>
              </a:rPr>
              <a:t/>
            </a:r>
            <a:br>
              <a:rPr lang="en-US" b="1" i="1">
                <a:solidFill>
                  <a:srgbClr val="FF99FF"/>
                </a:solidFill>
                <a:latin typeface="Palatino Linotype" pitchFamily="18" charset="0"/>
              </a:rPr>
            </a:br>
            <a:r>
              <a:rPr lang="en-US" b="1">
                <a:solidFill>
                  <a:srgbClr val="00FFFF"/>
                </a:solidFill>
              </a:rPr>
              <a:t/>
            </a:r>
            <a:br>
              <a:rPr lang="en-US" b="1">
                <a:solidFill>
                  <a:srgbClr val="00FFFF"/>
                </a:solidFill>
              </a:rPr>
            </a:br>
            <a:endParaRPr lang="en-US" b="1">
              <a:solidFill>
                <a:srgbClr val="00FFFF"/>
              </a:solidFill>
            </a:endParaRPr>
          </a:p>
        </p:txBody>
      </p:sp>
      <p:sp>
        <p:nvSpPr>
          <p:cNvPr id="4" name="Rectangle 6"/>
          <p:cNvSpPr>
            <a:spLocks noGrp="1" noChangeArrowheads="1"/>
          </p:cNvSpPr>
          <p:nvPr>
            <p:ph type="sldNum" sz="quarter" idx="12"/>
          </p:nvPr>
        </p:nvSpPr>
        <p:spPr/>
        <p:txBody>
          <a:bodyPr>
            <a:normAutofit lnSpcReduction="10000"/>
          </a:bodyPr>
          <a:lstStyle/>
          <a:p>
            <a:pPr>
              <a:defRPr/>
            </a:pPr>
            <a:fld id="{386E342F-6B01-458C-A993-A27024511A82}" type="slidenum">
              <a:rPr lang="en-US"/>
              <a:pPr>
                <a:defRPr/>
              </a:pPr>
              <a:t>34</a:t>
            </a:fld>
            <a:endParaRPr lang="en-US"/>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21218" name="Rectangle 2"/>
          <p:cNvSpPr>
            <a:spLocks noGrp="1" noChangeArrowheads="1"/>
          </p:cNvSpPr>
          <p:nvPr>
            <p:ph type="title"/>
          </p:nvPr>
        </p:nvSpPr>
        <p:spPr>
          <a:xfrm>
            <a:off x="457200" y="292100"/>
            <a:ext cx="8229600" cy="1030288"/>
          </a:xfrm>
        </p:spPr>
        <p:txBody>
          <a:bodyPr/>
          <a:lstStyle/>
          <a:p>
            <a:pPr eaLnBrk="1" fontAlgn="auto" hangingPunct="1">
              <a:spcAft>
                <a:spcPts val="0"/>
              </a:spcAft>
              <a:defRPr/>
            </a:pPr>
            <a:r>
              <a:rPr lang="en-US" sz="3200" i="1">
                <a:solidFill>
                  <a:srgbClr val="FFFF00"/>
                </a:solidFill>
              </a:rPr>
              <a:t>Agenda</a:t>
            </a:r>
          </a:p>
        </p:txBody>
      </p:sp>
      <p:sp>
        <p:nvSpPr>
          <p:cNvPr id="521219" name="Rectangle 3"/>
          <p:cNvSpPr>
            <a:spLocks noGrp="1" noChangeArrowheads="1"/>
          </p:cNvSpPr>
          <p:nvPr>
            <p:ph idx="1"/>
          </p:nvPr>
        </p:nvSpPr>
        <p:spPr>
          <a:xfrm rot="900000">
            <a:off x="3479800" y="960438"/>
            <a:ext cx="4657725" cy="5076825"/>
          </a:xfrm>
        </p:spPr>
        <p:txBody>
          <a:bodyPr/>
          <a:lstStyle/>
          <a:p>
            <a:pPr marL="365760" indent="-365760" eaLnBrk="1" fontAlgn="auto" hangingPunct="1">
              <a:buFont typeface="Wingdings" pitchFamily="2" charset="2"/>
              <a:buChar char="Ø"/>
              <a:defRPr/>
            </a:pPr>
            <a:r>
              <a:rPr lang="en-US" b="1">
                <a:solidFill>
                  <a:srgbClr val="00FFFF"/>
                </a:solidFill>
              </a:rPr>
              <a:t> </a:t>
            </a:r>
            <a:r>
              <a:rPr lang="en-US" b="1">
                <a:solidFill>
                  <a:srgbClr val="FF99FF"/>
                </a:solidFill>
              </a:rPr>
              <a:t>Session 2 Overview</a:t>
            </a:r>
          </a:p>
          <a:p>
            <a:pPr marL="731520" lvl="1" indent="-365760" eaLnBrk="1" fontAlgn="auto" hangingPunct="1">
              <a:buFontTx/>
              <a:buChar char="o"/>
              <a:defRPr/>
            </a:pPr>
            <a:r>
              <a:rPr lang="en-US" b="1"/>
              <a:t>Claim Submission Volume</a:t>
            </a:r>
          </a:p>
          <a:p>
            <a:pPr marL="1097280" lvl="2" indent="-320040" eaLnBrk="1" fontAlgn="auto" hangingPunct="1">
              <a:buFontTx/>
              <a:buChar char="o"/>
              <a:defRPr/>
            </a:pPr>
            <a:r>
              <a:rPr lang="en-US" b="1"/>
              <a:t>  </a:t>
            </a:r>
            <a:r>
              <a:rPr lang="en-US" b="1" i="1">
                <a:latin typeface="Palatino Linotype" pitchFamily="18" charset="0"/>
              </a:rPr>
              <a:t>Physician </a:t>
            </a:r>
            <a:r>
              <a:rPr lang="en-US" b="1" i="1">
                <a:solidFill>
                  <a:srgbClr val="FF99FF"/>
                </a:solidFill>
                <a:latin typeface="Palatino Linotype" pitchFamily="18" charset="0"/>
              </a:rPr>
              <a:t>vs</a:t>
            </a:r>
            <a:r>
              <a:rPr lang="en-US" b="1" i="1">
                <a:latin typeface="Palatino Linotype" pitchFamily="18" charset="0"/>
              </a:rPr>
              <a:t> Hospital</a:t>
            </a:r>
          </a:p>
          <a:p>
            <a:pPr marL="1097280" lvl="2" indent="-320040" eaLnBrk="1" fontAlgn="auto" hangingPunct="1">
              <a:buFontTx/>
              <a:buChar char="o"/>
              <a:defRPr/>
            </a:pPr>
            <a:endParaRPr lang="en-US" b="1" i="1"/>
          </a:p>
          <a:p>
            <a:pPr marL="731520" lvl="1" indent="-365760" eaLnBrk="1" fontAlgn="auto" hangingPunct="1">
              <a:buFontTx/>
              <a:buChar char="o"/>
              <a:defRPr/>
            </a:pPr>
            <a:r>
              <a:rPr lang="en-US" b="1"/>
              <a:t>Major Lines of Business (LOB)</a:t>
            </a:r>
          </a:p>
          <a:p>
            <a:pPr marL="1097280" lvl="2" indent="-320040" eaLnBrk="1" fontAlgn="auto" hangingPunct="1">
              <a:buFontTx/>
              <a:buChar char="o"/>
              <a:defRPr/>
            </a:pPr>
            <a:r>
              <a:rPr lang="en-US" b="1"/>
              <a:t>  </a:t>
            </a:r>
            <a:r>
              <a:rPr lang="en-US" b="1" i="1">
                <a:latin typeface="Palatino Linotype" pitchFamily="18" charset="0"/>
              </a:rPr>
              <a:t>BlueCard </a:t>
            </a:r>
            <a:r>
              <a:rPr lang="en-US" b="1" i="1">
                <a:solidFill>
                  <a:srgbClr val="FF99FF"/>
                </a:solidFill>
                <a:latin typeface="Palatino Linotype" pitchFamily="18" charset="0"/>
              </a:rPr>
              <a:t>vs</a:t>
            </a:r>
            <a:r>
              <a:rPr lang="en-US" b="1" i="1">
                <a:latin typeface="Palatino Linotype" pitchFamily="18" charset="0"/>
              </a:rPr>
              <a:t> Others</a:t>
            </a:r>
            <a:endParaRPr lang="en-US" sz="2600" b="1" i="1">
              <a:latin typeface="Palatino Linotype" pitchFamily="18" charset="0"/>
            </a:endParaRPr>
          </a:p>
        </p:txBody>
      </p:sp>
      <p:sp>
        <p:nvSpPr>
          <p:cNvPr id="6" name="Slide Number Placeholder 5"/>
          <p:cNvSpPr>
            <a:spLocks noGrp="1"/>
          </p:cNvSpPr>
          <p:nvPr>
            <p:ph type="sldNum" sz="quarter" idx="12"/>
          </p:nvPr>
        </p:nvSpPr>
        <p:spPr/>
        <p:txBody>
          <a:bodyPr>
            <a:normAutofit fontScale="92500" lnSpcReduction="20000"/>
          </a:bodyPr>
          <a:lstStyle/>
          <a:p>
            <a:pPr>
              <a:defRPr/>
            </a:pPr>
            <a:fld id="{3470D909-0DBB-474B-A2C4-A2C4241E4928}" type="slidenum">
              <a:rPr lang="en-US"/>
              <a:pPr>
                <a:defRPr/>
              </a:pPr>
              <a:t>35</a:t>
            </a:fld>
            <a:endParaRPr lang="en-US"/>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23266" name="Rectangle 2"/>
          <p:cNvSpPr>
            <a:spLocks noGrp="1" noChangeArrowheads="1"/>
          </p:cNvSpPr>
          <p:nvPr>
            <p:ph type="title"/>
          </p:nvPr>
        </p:nvSpPr>
        <p:spPr>
          <a:xfrm>
            <a:off x="228600" y="685800"/>
            <a:ext cx="8458200" cy="762000"/>
          </a:xfrm>
        </p:spPr>
        <p:txBody>
          <a:bodyPr/>
          <a:lstStyle/>
          <a:p>
            <a:pPr indent="228600" algn="ctr" eaLnBrk="1" fontAlgn="auto" hangingPunct="1">
              <a:spcAft>
                <a:spcPts val="0"/>
              </a:spcAft>
              <a:defRPr/>
            </a:pPr>
            <a:r>
              <a:rPr lang="en-US" sz="3200" i="1">
                <a:solidFill>
                  <a:srgbClr val="FFFF00"/>
                </a:solidFill>
              </a:rPr>
              <a:t>How many claims do we receive daily?</a:t>
            </a:r>
          </a:p>
        </p:txBody>
      </p:sp>
      <p:sp>
        <p:nvSpPr>
          <p:cNvPr id="523267" name="Rectangle 3"/>
          <p:cNvSpPr>
            <a:spLocks noGrp="1" noChangeArrowheads="1"/>
          </p:cNvSpPr>
          <p:nvPr>
            <p:ph type="body" sz="half" idx="1"/>
          </p:nvPr>
        </p:nvSpPr>
        <p:spPr>
          <a:xfrm>
            <a:off x="533400" y="1752600"/>
            <a:ext cx="8001000" cy="4191000"/>
          </a:xfrm>
        </p:spPr>
        <p:txBody>
          <a:bodyPr>
            <a:normAutofit fontScale="85000" lnSpcReduction="20000"/>
          </a:bodyPr>
          <a:lstStyle/>
          <a:p>
            <a:pPr marL="635000" indent="-365760" eaLnBrk="1" fontAlgn="auto" hangingPunct="1">
              <a:lnSpc>
                <a:spcPct val="90000"/>
              </a:lnSpc>
              <a:spcBef>
                <a:spcPct val="50000"/>
              </a:spcBef>
              <a:buFont typeface="Wingdings" pitchFamily="2" charset="2"/>
              <a:buChar char="§"/>
              <a:defRPr/>
            </a:pPr>
            <a:r>
              <a:rPr lang="en-US" sz="2400" b="1"/>
              <a:t>HMSA</a:t>
            </a:r>
            <a:r>
              <a:rPr lang="en-US" sz="2400"/>
              <a:t> average </a:t>
            </a:r>
            <a:r>
              <a:rPr lang="en-US" sz="2400" b="1">
                <a:solidFill>
                  <a:srgbClr val="FF00FF"/>
                </a:solidFill>
              </a:rPr>
              <a:t>monthly</a:t>
            </a:r>
            <a:r>
              <a:rPr lang="en-US" sz="2400"/>
              <a:t> claims volume for 2005 </a:t>
            </a:r>
          </a:p>
          <a:p>
            <a:pPr marL="635000" indent="-365760" algn="ctr" eaLnBrk="1" fontAlgn="auto" hangingPunct="1">
              <a:lnSpc>
                <a:spcPct val="90000"/>
              </a:lnSpc>
              <a:spcBef>
                <a:spcPct val="50000"/>
              </a:spcBef>
              <a:buFont typeface="Wingdings" pitchFamily="2" charset="2"/>
              <a:buNone/>
              <a:defRPr/>
            </a:pPr>
            <a:r>
              <a:rPr lang="en-US" sz="2400" b="1"/>
              <a:t>*1.3 million claims  *</a:t>
            </a:r>
          </a:p>
          <a:p>
            <a:pPr marL="635000" indent="-365760" eaLnBrk="1" fontAlgn="auto" hangingPunct="1">
              <a:lnSpc>
                <a:spcPct val="90000"/>
              </a:lnSpc>
              <a:spcBef>
                <a:spcPct val="50000"/>
              </a:spcBef>
              <a:buFont typeface="Wingdings" pitchFamily="2" charset="2"/>
              <a:buChar char="§"/>
              <a:defRPr/>
            </a:pPr>
            <a:r>
              <a:rPr lang="en-US" sz="2400" b="1"/>
              <a:t>HMSA</a:t>
            </a:r>
            <a:r>
              <a:rPr lang="en-US" sz="2400"/>
              <a:t> average </a:t>
            </a:r>
            <a:r>
              <a:rPr lang="en-US" sz="2400" b="1">
                <a:solidFill>
                  <a:srgbClr val="FFFF00"/>
                </a:solidFill>
              </a:rPr>
              <a:t>daily</a:t>
            </a:r>
            <a:r>
              <a:rPr lang="en-US" sz="2400"/>
              <a:t> claims volume</a:t>
            </a:r>
          </a:p>
          <a:p>
            <a:pPr marL="1035050" lvl="1" indent="-365760" eaLnBrk="1" fontAlgn="auto" hangingPunct="1">
              <a:lnSpc>
                <a:spcPct val="90000"/>
              </a:lnSpc>
              <a:spcBef>
                <a:spcPct val="50000"/>
              </a:spcBef>
              <a:buFont typeface="Wingdings" pitchFamily="2" charset="2"/>
              <a:buChar char="§"/>
              <a:defRPr/>
            </a:pPr>
            <a:r>
              <a:rPr lang="en-US" sz="2000"/>
              <a:t>Physician = 28,000</a:t>
            </a:r>
          </a:p>
          <a:p>
            <a:pPr marL="1035050" lvl="1" indent="-365760" eaLnBrk="1" fontAlgn="auto" hangingPunct="1">
              <a:lnSpc>
                <a:spcPct val="90000"/>
              </a:lnSpc>
              <a:spcBef>
                <a:spcPct val="50000"/>
              </a:spcBef>
              <a:buFont typeface="Wingdings" pitchFamily="2" charset="2"/>
              <a:buChar char="§"/>
              <a:defRPr/>
            </a:pPr>
            <a:r>
              <a:rPr lang="en-US" sz="2000"/>
              <a:t>Institutional = 3,000 </a:t>
            </a:r>
          </a:p>
          <a:p>
            <a:pPr marL="1035050" lvl="1" indent="-365760" eaLnBrk="1" fontAlgn="auto" hangingPunct="1">
              <a:lnSpc>
                <a:spcPct val="90000"/>
              </a:lnSpc>
              <a:spcBef>
                <a:spcPct val="50000"/>
              </a:spcBef>
              <a:buFont typeface="Wingdings" pitchFamily="2" charset="2"/>
              <a:buChar char="§"/>
              <a:defRPr/>
            </a:pPr>
            <a:r>
              <a:rPr lang="en-US" sz="2000"/>
              <a:t>Dental = 1,500</a:t>
            </a:r>
          </a:p>
          <a:p>
            <a:pPr marL="1035050" lvl="1" indent="-365760" eaLnBrk="1" fontAlgn="auto" hangingPunct="1">
              <a:lnSpc>
                <a:spcPct val="90000"/>
              </a:lnSpc>
              <a:spcBef>
                <a:spcPct val="50000"/>
              </a:spcBef>
              <a:buFont typeface="Wingdings" pitchFamily="2" charset="2"/>
              <a:buChar char="§"/>
              <a:defRPr/>
            </a:pPr>
            <a:r>
              <a:rPr lang="en-US" sz="2000"/>
              <a:t>Drug = 30,000</a:t>
            </a:r>
          </a:p>
          <a:p>
            <a:pPr marL="635000" indent="-365760" eaLnBrk="1" fontAlgn="auto" hangingPunct="1">
              <a:lnSpc>
                <a:spcPct val="90000"/>
              </a:lnSpc>
              <a:spcBef>
                <a:spcPct val="50000"/>
              </a:spcBef>
              <a:buFont typeface="Wingdings" pitchFamily="2" charset="2"/>
              <a:buChar char="§"/>
              <a:defRPr/>
            </a:pPr>
            <a:r>
              <a:rPr lang="en-US" sz="2400" b="1">
                <a:solidFill>
                  <a:srgbClr val="00FFFF"/>
                </a:solidFill>
              </a:rPr>
              <a:t>BlueCard</a:t>
            </a:r>
            <a:r>
              <a:rPr lang="en-US" sz="2400"/>
              <a:t> average </a:t>
            </a:r>
            <a:r>
              <a:rPr lang="en-US" sz="2400" b="1">
                <a:solidFill>
                  <a:srgbClr val="FFFF00"/>
                </a:solidFill>
              </a:rPr>
              <a:t>daily</a:t>
            </a:r>
            <a:r>
              <a:rPr lang="en-US" sz="2400"/>
              <a:t> claims volume</a:t>
            </a:r>
          </a:p>
          <a:p>
            <a:pPr marL="1035050" lvl="1" indent="-365760" eaLnBrk="1" fontAlgn="auto" hangingPunct="1">
              <a:lnSpc>
                <a:spcPct val="90000"/>
              </a:lnSpc>
              <a:spcBef>
                <a:spcPct val="50000"/>
              </a:spcBef>
              <a:buFont typeface="Wingdings" pitchFamily="2" charset="2"/>
              <a:buChar char="§"/>
              <a:defRPr/>
            </a:pPr>
            <a:r>
              <a:rPr lang="en-US" sz="2000"/>
              <a:t>Host  = 850 </a:t>
            </a:r>
            <a:r>
              <a:rPr lang="en-US" sz="2000">
                <a:sym typeface="Symbol" pitchFamily="18" charset="2"/>
              </a:rPr>
              <a:t>claims </a:t>
            </a:r>
          </a:p>
          <a:p>
            <a:pPr marL="1035050" lvl="1" indent="-365760" eaLnBrk="1" fontAlgn="auto" hangingPunct="1">
              <a:lnSpc>
                <a:spcPct val="90000"/>
              </a:lnSpc>
              <a:spcBef>
                <a:spcPct val="50000"/>
              </a:spcBef>
              <a:buFont typeface="Wingdings" pitchFamily="2" charset="2"/>
              <a:buChar char="§"/>
              <a:defRPr/>
            </a:pPr>
            <a:r>
              <a:rPr lang="en-US" sz="2000"/>
              <a:t>Home = 800</a:t>
            </a:r>
            <a:r>
              <a:rPr lang="en-US" sz="2000">
                <a:sym typeface="Symbol" pitchFamily="18" charset="2"/>
              </a:rPr>
              <a:t> claims </a:t>
            </a:r>
          </a:p>
        </p:txBody>
      </p:sp>
      <p:sp>
        <p:nvSpPr>
          <p:cNvPr id="6" name="Slide Number Placeholder 6"/>
          <p:cNvSpPr>
            <a:spLocks noGrp="1"/>
          </p:cNvSpPr>
          <p:nvPr>
            <p:ph type="sldNum" sz="quarter" idx="12"/>
          </p:nvPr>
        </p:nvSpPr>
        <p:spPr/>
        <p:txBody>
          <a:bodyPr/>
          <a:lstStyle/>
          <a:p>
            <a:pPr>
              <a:defRPr/>
            </a:pPr>
            <a:fld id="{9E4051AC-F2A5-436F-A00C-447F961FA4BD}" type="slidenum">
              <a:rPr lang="en-US"/>
              <a:pPr>
                <a:defRPr/>
              </a:pPr>
              <a:t>36</a:t>
            </a:fld>
            <a:endParaRPr lang="en-US"/>
          </a:p>
        </p:txBody>
      </p:sp>
    </p:spTree>
  </p:cSld>
  <p:clrMapOvr>
    <a:masterClrMapping/>
  </p:clrMapOvr>
  <p:transition spd="slow"/>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25314" name="Rectangle 2"/>
          <p:cNvSpPr>
            <a:spLocks noGrp="1" noChangeArrowheads="1"/>
          </p:cNvSpPr>
          <p:nvPr>
            <p:ph type="title"/>
          </p:nvPr>
        </p:nvSpPr>
        <p:spPr>
          <a:xfrm>
            <a:off x="228600" y="685800"/>
            <a:ext cx="8458200" cy="762000"/>
          </a:xfrm>
        </p:spPr>
        <p:txBody>
          <a:bodyPr/>
          <a:lstStyle/>
          <a:p>
            <a:pPr indent="228600" eaLnBrk="1" fontAlgn="auto" hangingPunct="1">
              <a:spcAft>
                <a:spcPts val="0"/>
              </a:spcAft>
              <a:defRPr/>
            </a:pPr>
            <a:r>
              <a:rPr lang="en-US" sz="3200" i="1" dirty="0">
                <a:solidFill>
                  <a:srgbClr val="FFFF00"/>
                </a:solidFill>
              </a:rPr>
              <a:t>Major ‘Lines of Business ‘(LOB) at HMSA</a:t>
            </a:r>
          </a:p>
        </p:txBody>
      </p:sp>
      <p:sp>
        <p:nvSpPr>
          <p:cNvPr id="525315" name="Rectangle 3"/>
          <p:cNvSpPr>
            <a:spLocks noGrp="1" noChangeArrowheads="1"/>
          </p:cNvSpPr>
          <p:nvPr>
            <p:ph type="body" sz="half" idx="1"/>
          </p:nvPr>
        </p:nvSpPr>
        <p:spPr>
          <a:xfrm>
            <a:off x="533400" y="1981200"/>
            <a:ext cx="8001000" cy="3962400"/>
          </a:xfrm>
        </p:spPr>
        <p:txBody>
          <a:bodyPr/>
          <a:lstStyle/>
          <a:p>
            <a:pPr marL="269240" indent="0" eaLnBrk="1" fontAlgn="auto" hangingPunct="1">
              <a:spcBef>
                <a:spcPct val="50000"/>
              </a:spcBef>
              <a:buClr>
                <a:schemeClr val="tx1"/>
              </a:buClr>
              <a:buFont typeface="Wingdings" pitchFamily="2" charset="2"/>
              <a:buNone/>
              <a:defRPr/>
            </a:pPr>
            <a:r>
              <a:rPr lang="en-US" b="1" dirty="0"/>
              <a:t>Private Business</a:t>
            </a:r>
          </a:p>
          <a:p>
            <a:pPr marL="269240" indent="0" eaLnBrk="1" fontAlgn="auto" hangingPunct="1">
              <a:spcBef>
                <a:spcPct val="50000"/>
              </a:spcBef>
              <a:buClr>
                <a:schemeClr val="tx1"/>
              </a:buClr>
              <a:buFont typeface="Wingdings" pitchFamily="2" charset="2"/>
              <a:buNone/>
              <a:defRPr/>
            </a:pPr>
            <a:r>
              <a:rPr lang="en-US" b="1" dirty="0"/>
              <a:t>FEP</a:t>
            </a:r>
          </a:p>
          <a:p>
            <a:pPr marL="269240" indent="0" eaLnBrk="1" fontAlgn="auto" hangingPunct="1">
              <a:spcBef>
                <a:spcPct val="50000"/>
              </a:spcBef>
              <a:buClr>
                <a:schemeClr val="tx1"/>
              </a:buClr>
              <a:buFont typeface="Wingdings" pitchFamily="2" charset="2"/>
              <a:buNone/>
              <a:defRPr/>
            </a:pPr>
            <a:r>
              <a:rPr lang="en-US" b="1" dirty="0"/>
              <a:t>Quest</a:t>
            </a:r>
          </a:p>
          <a:p>
            <a:pPr marL="269240" indent="0" eaLnBrk="1" fontAlgn="auto" hangingPunct="1">
              <a:spcBef>
                <a:spcPct val="50000"/>
              </a:spcBef>
              <a:buClr>
                <a:schemeClr val="tx1"/>
              </a:buClr>
              <a:buFont typeface="Wingdings" pitchFamily="2" charset="2"/>
              <a:buNone/>
              <a:defRPr/>
            </a:pPr>
            <a:r>
              <a:rPr lang="en-US" b="1" dirty="0"/>
              <a:t>65C </a:t>
            </a:r>
            <a:r>
              <a:rPr lang="en-US" b="1" dirty="0" smtClean="0"/>
              <a:t>Plus/Medicare Advantage</a:t>
            </a:r>
          </a:p>
          <a:p>
            <a:pPr marL="635000" indent="-365760" eaLnBrk="1" fontAlgn="auto" hangingPunct="1">
              <a:spcBef>
                <a:spcPct val="50000"/>
              </a:spcBef>
              <a:buFont typeface="Wingdings" pitchFamily="2" charset="2"/>
              <a:buNone/>
              <a:defRPr/>
            </a:pPr>
            <a:endParaRPr lang="en-US" b="1" dirty="0"/>
          </a:p>
        </p:txBody>
      </p:sp>
      <p:sp>
        <p:nvSpPr>
          <p:cNvPr id="6" name="Slide Number Placeholder 6"/>
          <p:cNvSpPr>
            <a:spLocks noGrp="1"/>
          </p:cNvSpPr>
          <p:nvPr>
            <p:ph type="sldNum" sz="quarter" idx="12"/>
          </p:nvPr>
        </p:nvSpPr>
        <p:spPr/>
        <p:txBody>
          <a:bodyPr/>
          <a:lstStyle/>
          <a:p>
            <a:pPr>
              <a:defRPr/>
            </a:pPr>
            <a:fld id="{20FE7F2A-6368-4ECE-A27C-6463AB73E8F9}" type="slidenum">
              <a:rPr lang="en-US"/>
              <a:pPr>
                <a:defRPr/>
              </a:pPr>
              <a:t>37</a:t>
            </a:fld>
            <a:endParaRPr lang="en-US"/>
          </a:p>
        </p:txBody>
      </p:sp>
    </p:spTree>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178" name="Rectangle 2"/>
          <p:cNvSpPr>
            <a:spLocks noGrp="1" noChangeArrowheads="1"/>
          </p:cNvSpPr>
          <p:nvPr>
            <p:ph type="title"/>
          </p:nvPr>
        </p:nvSpPr>
        <p:spPr>
          <a:xfrm>
            <a:off x="685800" y="685800"/>
            <a:ext cx="7543800" cy="762000"/>
          </a:xfrm>
        </p:spPr>
        <p:txBody>
          <a:bodyPr>
            <a:normAutofit fontScale="90000"/>
          </a:bodyPr>
          <a:lstStyle/>
          <a:p>
            <a:pPr indent="228600" algn="ctr" eaLnBrk="1" fontAlgn="auto" hangingPunct="1">
              <a:spcAft>
                <a:spcPts val="0"/>
              </a:spcAft>
              <a:defRPr/>
            </a:pPr>
            <a:r>
              <a:rPr lang="en-US" sz="3200" i="1" dirty="0">
                <a:solidFill>
                  <a:srgbClr val="FFFF00"/>
                </a:solidFill>
              </a:rPr>
              <a:t>What is a CLAIM?</a:t>
            </a:r>
            <a:br>
              <a:rPr lang="en-US" sz="3200" i="1" dirty="0">
                <a:solidFill>
                  <a:srgbClr val="FFFF00"/>
                </a:solidFill>
              </a:rPr>
            </a:br>
            <a:r>
              <a:rPr lang="en-US" sz="3200" i="1" dirty="0">
                <a:solidFill>
                  <a:srgbClr val="FFFF00"/>
                </a:solidFill>
              </a:rPr>
              <a:t>Who uses it?</a:t>
            </a:r>
          </a:p>
        </p:txBody>
      </p:sp>
      <p:sp>
        <p:nvSpPr>
          <p:cNvPr id="306179" name="Rectangle 3"/>
          <p:cNvSpPr>
            <a:spLocks noGrp="1" noChangeArrowheads="1"/>
          </p:cNvSpPr>
          <p:nvPr>
            <p:ph type="body" sz="half" idx="1"/>
          </p:nvPr>
        </p:nvSpPr>
        <p:spPr>
          <a:xfrm>
            <a:off x="533400" y="2133600"/>
            <a:ext cx="8001000" cy="3962400"/>
          </a:xfrm>
        </p:spPr>
        <p:txBody>
          <a:bodyPr/>
          <a:lstStyle/>
          <a:p>
            <a:pPr marL="285750" indent="6350" eaLnBrk="1" fontAlgn="auto" hangingPunct="1">
              <a:spcBef>
                <a:spcPct val="50000"/>
              </a:spcBef>
              <a:buFont typeface="Wingdings" pitchFamily="2" charset="2"/>
              <a:buNone/>
              <a:defRPr/>
            </a:pPr>
            <a:r>
              <a:rPr lang="en-US" dirty="0"/>
              <a:t>A health insurance claim is an instrument used by a provider – physician, hospital, dentist, pharmacies, medical suppliers, etc. - to bill a health insurance carrier for payment on services rendered to an insured patient.</a:t>
            </a:r>
          </a:p>
        </p:txBody>
      </p:sp>
      <p:sp>
        <p:nvSpPr>
          <p:cNvPr id="6" name="Slide Number Placeholder 6"/>
          <p:cNvSpPr>
            <a:spLocks noGrp="1"/>
          </p:cNvSpPr>
          <p:nvPr>
            <p:ph type="sldNum" sz="quarter" idx="12"/>
          </p:nvPr>
        </p:nvSpPr>
        <p:spPr/>
        <p:txBody>
          <a:bodyPr/>
          <a:lstStyle/>
          <a:p>
            <a:pPr>
              <a:defRPr/>
            </a:pPr>
            <a:fld id="{00EBA157-8441-4220-94AE-CFA5CC29D420}" type="slidenum">
              <a:rPr lang="en-US"/>
              <a:pPr>
                <a:defRPr/>
              </a:pPr>
              <a:t>4</a:t>
            </a:fld>
            <a:endParaRPr lang="en-US"/>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9410" name="Rectangle 2"/>
          <p:cNvSpPr>
            <a:spLocks noGrp="1" noChangeArrowheads="1"/>
          </p:cNvSpPr>
          <p:nvPr>
            <p:ph type="title"/>
          </p:nvPr>
        </p:nvSpPr>
        <p:spPr>
          <a:xfrm>
            <a:off x="457200" y="292100"/>
            <a:ext cx="8229600" cy="850900"/>
          </a:xfrm>
        </p:spPr>
        <p:txBody>
          <a:bodyPr/>
          <a:lstStyle/>
          <a:p>
            <a:pPr eaLnBrk="1" fontAlgn="auto" hangingPunct="1">
              <a:spcAft>
                <a:spcPts val="0"/>
              </a:spcAft>
              <a:defRPr/>
            </a:pPr>
            <a:r>
              <a:rPr lang="en-US" sz="3600" i="1" dirty="0">
                <a:solidFill>
                  <a:srgbClr val="FFFF00"/>
                </a:solidFill>
              </a:rPr>
              <a:t>How Are  Claims  Submitted?</a:t>
            </a:r>
          </a:p>
        </p:txBody>
      </p:sp>
      <p:sp>
        <p:nvSpPr>
          <p:cNvPr id="529411" name="Rectangle 3"/>
          <p:cNvSpPr>
            <a:spLocks noGrp="1" noChangeArrowheads="1"/>
          </p:cNvSpPr>
          <p:nvPr>
            <p:ph idx="1"/>
          </p:nvPr>
        </p:nvSpPr>
        <p:spPr>
          <a:xfrm>
            <a:off x="381000" y="1219200"/>
            <a:ext cx="8305800" cy="5181600"/>
          </a:xfrm>
        </p:spPr>
        <p:txBody>
          <a:bodyPr/>
          <a:lstStyle/>
          <a:p>
            <a:pPr marL="365760" indent="-365760" eaLnBrk="1" fontAlgn="auto" hangingPunct="1">
              <a:lnSpc>
                <a:spcPct val="80000"/>
              </a:lnSpc>
              <a:buFont typeface="Wingdings" pitchFamily="2" charset="2"/>
              <a:buChar char="§"/>
              <a:defRPr/>
            </a:pPr>
            <a:endParaRPr lang="en-US" sz="3600">
              <a:effectLst/>
            </a:endParaRPr>
          </a:p>
          <a:p>
            <a:pPr marL="365760" indent="-365760" eaLnBrk="1" fontAlgn="auto" hangingPunct="1">
              <a:lnSpc>
                <a:spcPct val="80000"/>
              </a:lnSpc>
              <a:buFont typeface="Wingdings" pitchFamily="2" charset="2"/>
              <a:buChar char="§"/>
              <a:defRPr/>
            </a:pPr>
            <a:r>
              <a:rPr lang="en-US" sz="3600">
                <a:effectLst/>
              </a:rPr>
              <a:t>Hardcopy Paper claims </a:t>
            </a:r>
          </a:p>
          <a:p>
            <a:pPr marL="365760" indent="-365760" eaLnBrk="1" fontAlgn="auto" hangingPunct="1">
              <a:lnSpc>
                <a:spcPct val="80000"/>
              </a:lnSpc>
              <a:buFont typeface="Wingdings" pitchFamily="2" charset="2"/>
              <a:buChar char="§"/>
              <a:defRPr/>
            </a:pPr>
            <a:r>
              <a:rPr lang="en-US" sz="3600">
                <a:effectLst/>
              </a:rPr>
              <a:t>Electronic Claims</a:t>
            </a:r>
            <a:r>
              <a:rPr lang="en-US" sz="4400">
                <a:effectLst/>
              </a:rPr>
              <a:t> </a:t>
            </a:r>
            <a:endParaRPr lang="en-US"/>
          </a:p>
          <a:p>
            <a:pPr marL="365760" indent="-365760" algn="ctr" fontAlgn="auto">
              <a:lnSpc>
                <a:spcPct val="80000"/>
              </a:lnSpc>
              <a:spcBef>
                <a:spcPct val="0"/>
              </a:spcBef>
              <a:buSzTx/>
              <a:buFont typeface="Wingdings" pitchFamily="2" charset="2"/>
              <a:buNone/>
              <a:defRPr/>
            </a:pPr>
            <a:endParaRPr lang="en-US" sz="4000">
              <a:solidFill>
                <a:srgbClr val="FFFF00"/>
              </a:solidFill>
            </a:endParaRPr>
          </a:p>
          <a:p>
            <a:pPr marL="365760" indent="-365760" algn="ctr" fontAlgn="auto">
              <a:lnSpc>
                <a:spcPct val="80000"/>
              </a:lnSpc>
              <a:spcBef>
                <a:spcPct val="0"/>
              </a:spcBef>
              <a:buSzTx/>
              <a:buFont typeface="Wingdings" pitchFamily="2" charset="2"/>
              <a:buChar char="ü"/>
              <a:defRPr/>
            </a:pPr>
            <a:endParaRPr lang="en-US" sz="2400" b="1">
              <a:solidFill>
                <a:srgbClr val="FFFF00"/>
              </a:solidFill>
            </a:endParaRPr>
          </a:p>
          <a:p>
            <a:pPr marL="365760" indent="-365760" fontAlgn="auto">
              <a:lnSpc>
                <a:spcPct val="80000"/>
              </a:lnSpc>
              <a:spcBef>
                <a:spcPct val="0"/>
              </a:spcBef>
              <a:buSzTx/>
              <a:buFont typeface="Wingdings" pitchFamily="2" charset="2"/>
              <a:buChar char="Ø"/>
              <a:defRPr/>
            </a:pPr>
            <a:r>
              <a:rPr lang="en-US" i="1">
                <a:effectLst/>
              </a:rPr>
              <a:t>Currently over 80% of professional and institutional claims and over 95% of drug claims are submitted electronically.</a:t>
            </a:r>
          </a:p>
          <a:p>
            <a:pPr marL="365760" indent="-365760" eaLnBrk="1" fontAlgn="auto" hangingPunct="1">
              <a:lnSpc>
                <a:spcPct val="80000"/>
              </a:lnSpc>
              <a:spcBef>
                <a:spcPct val="50000"/>
              </a:spcBef>
              <a:buSzTx/>
              <a:buFont typeface="Wingdings" pitchFamily="2" charset="2"/>
              <a:buNone/>
              <a:defRPr/>
            </a:pPr>
            <a:r>
              <a:rPr lang="en-US" i="1">
                <a:effectLst/>
              </a:rPr>
              <a:t>	</a:t>
            </a:r>
          </a:p>
          <a:p>
            <a:pPr marL="365760" indent="-365760" eaLnBrk="1" fontAlgn="auto" hangingPunct="1">
              <a:lnSpc>
                <a:spcPct val="80000"/>
              </a:lnSpc>
              <a:buFontTx/>
              <a:buNone/>
              <a:defRPr/>
            </a:pPr>
            <a:endParaRPr lang="en-US" i="1">
              <a:effectLst/>
            </a:endParaRPr>
          </a:p>
          <a:p>
            <a:pPr marL="365760" indent="-365760" eaLnBrk="1" fontAlgn="auto" hangingPunct="1">
              <a:lnSpc>
                <a:spcPct val="80000"/>
              </a:lnSpc>
              <a:buFont typeface="Wingdings" pitchFamily="2" charset="2"/>
              <a:buChar char="§"/>
              <a:defRPr/>
            </a:pPr>
            <a:endParaRPr lang="en-US"/>
          </a:p>
        </p:txBody>
      </p:sp>
      <p:sp>
        <p:nvSpPr>
          <p:cNvPr id="6" name="Slide Number Placeholder 5"/>
          <p:cNvSpPr>
            <a:spLocks noGrp="1"/>
          </p:cNvSpPr>
          <p:nvPr>
            <p:ph type="sldNum" sz="quarter" idx="12"/>
          </p:nvPr>
        </p:nvSpPr>
        <p:spPr/>
        <p:txBody>
          <a:bodyPr>
            <a:normAutofit fontScale="92500" lnSpcReduction="20000"/>
          </a:bodyPr>
          <a:lstStyle/>
          <a:p>
            <a:pPr>
              <a:defRPr/>
            </a:pPr>
            <a:fld id="{DBF6A041-0C0B-442C-BBCB-F13FB2DC12D0}" type="slidenum">
              <a:rPr lang="en-US"/>
              <a:pPr>
                <a:defRPr/>
              </a:pPr>
              <a:t>5</a:t>
            </a:fld>
            <a:endParaRPr lang="en-US"/>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7602" name="Rectangle 2"/>
          <p:cNvSpPr>
            <a:spLocks noGrp="1" noChangeArrowheads="1"/>
          </p:cNvSpPr>
          <p:nvPr>
            <p:ph type="title"/>
          </p:nvPr>
        </p:nvSpPr>
        <p:spPr>
          <a:xfrm>
            <a:off x="609600" y="304800"/>
            <a:ext cx="8229600" cy="1384300"/>
          </a:xfrm>
        </p:spPr>
        <p:txBody>
          <a:bodyPr/>
          <a:lstStyle/>
          <a:p>
            <a:pPr eaLnBrk="1" fontAlgn="auto" hangingPunct="1">
              <a:spcAft>
                <a:spcPts val="0"/>
              </a:spcAft>
              <a:defRPr/>
            </a:pPr>
            <a:r>
              <a:rPr lang="en-US" sz="3200" i="1">
                <a:solidFill>
                  <a:srgbClr val="FFFF00"/>
                </a:solidFill>
              </a:rPr>
              <a:t>Claim Types &amp; Associated Standardized </a:t>
            </a:r>
            <a:br>
              <a:rPr lang="en-US" sz="3200" i="1">
                <a:solidFill>
                  <a:srgbClr val="FFFF00"/>
                </a:solidFill>
              </a:rPr>
            </a:br>
            <a:r>
              <a:rPr lang="en-US" sz="3200" i="1">
                <a:solidFill>
                  <a:srgbClr val="FFFF00"/>
                </a:solidFill>
              </a:rPr>
              <a:t>Hardcopy Forms &amp; EDI Formats used </a:t>
            </a:r>
          </a:p>
        </p:txBody>
      </p:sp>
      <p:graphicFrame>
        <p:nvGraphicFramePr>
          <p:cNvPr id="537684" name="Group 84"/>
          <p:cNvGraphicFramePr>
            <a:graphicFrameLocks noGrp="1"/>
          </p:cNvGraphicFramePr>
          <p:nvPr>
            <p:ph type="tbl" idx="1"/>
          </p:nvPr>
        </p:nvGraphicFramePr>
        <p:xfrm>
          <a:off x="457200" y="1905000"/>
          <a:ext cx="8229600" cy="2135356"/>
        </p:xfrm>
        <a:graphic>
          <a:graphicData uri="http://schemas.openxmlformats.org/drawingml/2006/table">
            <a:tbl>
              <a:tblPr/>
              <a:tblGrid>
                <a:gridCol w="1905000"/>
                <a:gridCol w="2209800"/>
                <a:gridCol w="1752600"/>
                <a:gridCol w="2362200"/>
              </a:tblGrid>
              <a:tr h="895990">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n-US" sz="24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Claim Type</a:t>
                      </a:r>
                    </a:p>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endParaRPr kumimoji="0" lang="en-US" sz="24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ndParaRPr>
                    </a:p>
                  </a:txBody>
                  <a:tcPr marT="45707" marB="457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Form Name</a:t>
                      </a:r>
                    </a:p>
                  </a:txBody>
                  <a:tcPr marT="45707" marB="457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Electronic Format</a:t>
                      </a:r>
                    </a:p>
                  </a:txBody>
                  <a:tcPr marT="45707" marB="457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Common Source</a:t>
                      </a:r>
                    </a:p>
                  </a:txBody>
                  <a:tcPr marT="45707" marB="457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94846">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Professional</a:t>
                      </a:r>
                    </a:p>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endParaRPr kumimoji="0" lang="en-US"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marT="45707" marB="457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n-US" sz="1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CMS 1500</a:t>
                      </a:r>
                    </a:p>
                  </a:txBody>
                  <a:tcPr marT="45707" marB="457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HIPAA 837P</a:t>
                      </a:r>
                    </a:p>
                  </a:txBody>
                  <a:tcPr marT="45707" marB="457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Physician</a:t>
                      </a:r>
                    </a:p>
                  </a:txBody>
                  <a:tcPr marT="45707" marB="457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44352">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Institutional</a:t>
                      </a:r>
                    </a:p>
                  </a:txBody>
                  <a:tcPr marT="45707" marB="457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n-US" sz="1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UB04</a:t>
                      </a:r>
                    </a:p>
                  </a:txBody>
                  <a:tcPr marT="45707" marB="457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HIPAA 837I</a:t>
                      </a:r>
                    </a:p>
                  </a:txBody>
                  <a:tcPr marT="45707" marB="457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n-US" sz="1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Hospital, Clinic</a:t>
                      </a:r>
                    </a:p>
                  </a:txBody>
                  <a:tcPr marT="45707" marB="457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7" name="Slide Number Placeholder 5"/>
          <p:cNvSpPr>
            <a:spLocks noGrp="1"/>
          </p:cNvSpPr>
          <p:nvPr>
            <p:ph type="sldNum" sz="quarter" idx="12"/>
          </p:nvPr>
        </p:nvSpPr>
        <p:spPr/>
        <p:txBody>
          <a:bodyPr/>
          <a:lstStyle/>
          <a:p>
            <a:pPr>
              <a:defRPr/>
            </a:pPr>
            <a:fld id="{0D5917A9-0B3D-4717-AFB3-F5546648A1F0}" type="slidenum">
              <a:rPr lang="en-US"/>
              <a:pPr>
                <a:defRPr/>
              </a:pPr>
              <a:t>6</a:t>
            </a:fld>
            <a:endParaRPr lang="en-US"/>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8694" name="Rectangle 6"/>
          <p:cNvSpPr>
            <a:spLocks noGrp="1" noChangeArrowheads="1"/>
          </p:cNvSpPr>
          <p:nvPr>
            <p:ph type="subTitle" idx="1"/>
          </p:nvPr>
        </p:nvSpPr>
        <p:spPr>
          <a:xfrm>
            <a:off x="152400" y="1752600"/>
            <a:ext cx="3048000" cy="1219200"/>
          </a:xfrm>
        </p:spPr>
        <p:txBody>
          <a:bodyPr/>
          <a:lstStyle/>
          <a:p>
            <a:pPr eaLnBrk="1" fontAlgn="auto" hangingPunct="1">
              <a:lnSpc>
                <a:spcPct val="80000"/>
              </a:lnSpc>
              <a:defRPr/>
            </a:pPr>
            <a:r>
              <a:rPr lang="en-US" sz="2000" u="sng" dirty="0" smtClean="0">
                <a:solidFill>
                  <a:srgbClr val="FF0000"/>
                </a:solidFill>
              </a:rPr>
              <a:t>CMS-1500 </a:t>
            </a:r>
            <a:r>
              <a:rPr lang="en-US" sz="2000" u="sng" dirty="0">
                <a:solidFill>
                  <a:srgbClr val="FF0000"/>
                </a:solidFill>
              </a:rPr>
              <a:t>form</a:t>
            </a:r>
            <a:r>
              <a:rPr lang="en-US" sz="2000" u="sng" dirty="0">
                <a:solidFill>
                  <a:srgbClr val="FF00FF"/>
                </a:solidFill>
              </a:rPr>
              <a:t>:</a:t>
            </a:r>
          </a:p>
          <a:p>
            <a:pPr eaLnBrk="1" fontAlgn="auto" hangingPunct="1">
              <a:lnSpc>
                <a:spcPct val="80000"/>
              </a:lnSpc>
              <a:defRPr/>
            </a:pPr>
            <a:r>
              <a:rPr lang="en-US" sz="2000" b="1" dirty="0">
                <a:solidFill>
                  <a:srgbClr val="00FFFF"/>
                </a:solidFill>
              </a:rPr>
              <a:t>The </a:t>
            </a:r>
            <a:r>
              <a:rPr lang="en-US" sz="2000" b="1" dirty="0"/>
              <a:t>Top </a:t>
            </a:r>
            <a:r>
              <a:rPr lang="en-US" sz="2000" b="1" dirty="0">
                <a:solidFill>
                  <a:srgbClr val="00FFFF"/>
                </a:solidFill>
              </a:rPr>
              <a:t>half contains </a:t>
            </a:r>
            <a:r>
              <a:rPr lang="en-US" sz="2000" b="1" dirty="0"/>
              <a:t>basic global claim</a:t>
            </a:r>
            <a:r>
              <a:rPr lang="en-US" sz="2000" b="1" dirty="0">
                <a:solidFill>
                  <a:srgbClr val="00FFFF"/>
                </a:solidFill>
              </a:rPr>
              <a:t> information</a:t>
            </a:r>
          </a:p>
        </p:txBody>
      </p:sp>
      <p:sp>
        <p:nvSpPr>
          <p:cNvPr id="8" name="Rectangle 6"/>
          <p:cNvSpPr>
            <a:spLocks noGrp="1" noChangeArrowheads="1"/>
          </p:cNvSpPr>
          <p:nvPr>
            <p:ph type="sldNum" sz="quarter" idx="12"/>
          </p:nvPr>
        </p:nvSpPr>
        <p:spPr/>
        <p:txBody>
          <a:bodyPr>
            <a:normAutofit fontScale="92500" lnSpcReduction="10000"/>
          </a:bodyPr>
          <a:lstStyle/>
          <a:p>
            <a:pPr>
              <a:defRPr/>
            </a:pPr>
            <a:fld id="{972F98E7-CC9C-447D-9526-56C9FE2A4CAC}" type="slidenum">
              <a:rPr lang="en-US"/>
              <a:pPr>
                <a:defRPr/>
              </a:pPr>
              <a:t>7</a:t>
            </a:fld>
            <a:endParaRPr lang="en-US"/>
          </a:p>
        </p:txBody>
      </p:sp>
      <p:sp>
        <p:nvSpPr>
          <p:cNvPr id="498692" name="Rectangle 4"/>
          <p:cNvSpPr>
            <a:spLocks noChangeArrowheads="1"/>
          </p:cNvSpPr>
          <p:nvPr/>
        </p:nvSpPr>
        <p:spPr bwMode="auto">
          <a:xfrm>
            <a:off x="152400" y="304800"/>
            <a:ext cx="2819400" cy="1460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indent="342900" algn="ctr" eaLnBrk="1" hangingPunct="1">
              <a:defRPr/>
            </a:pPr>
            <a:r>
              <a:rPr lang="en-US" sz="3200" i="1">
                <a:solidFill>
                  <a:srgbClr val="FFFF00"/>
                </a:solidFill>
                <a:effectLst>
                  <a:outerShdw blurRad="38100" dist="38100" dir="2700000" algn="tl">
                    <a:srgbClr val="000000"/>
                  </a:outerShdw>
                </a:effectLst>
                <a:latin typeface="Tahoma" pitchFamily="34" charset="0"/>
              </a:rPr>
              <a:t>What is on a CLAIM?</a:t>
            </a:r>
            <a:endParaRPr lang="en-US" sz="2800" i="1">
              <a:solidFill>
                <a:srgbClr val="FFFF00"/>
              </a:solidFill>
              <a:effectLst>
                <a:outerShdw blurRad="38100" dist="38100" dir="2700000" algn="tl">
                  <a:srgbClr val="000000"/>
                </a:outerShdw>
              </a:effectLst>
              <a:latin typeface="Tahoma" pitchFamily="34" charset="0"/>
            </a:endParaRPr>
          </a:p>
        </p:txBody>
      </p:sp>
      <p:sp>
        <p:nvSpPr>
          <p:cNvPr id="498695" name="Rectangle 7"/>
          <p:cNvSpPr>
            <a:spLocks noChangeArrowheads="1"/>
          </p:cNvSpPr>
          <p:nvPr/>
        </p:nvSpPr>
        <p:spPr bwMode="auto">
          <a:xfrm>
            <a:off x="304800" y="3886200"/>
            <a:ext cx="30480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eaLnBrk="1" hangingPunct="1">
              <a:lnSpc>
                <a:spcPct val="80000"/>
              </a:lnSpc>
              <a:spcBef>
                <a:spcPct val="20000"/>
              </a:spcBef>
              <a:buClr>
                <a:schemeClr val="hlink"/>
              </a:buClr>
              <a:buSzPct val="120000"/>
              <a:defRPr/>
            </a:pPr>
            <a:r>
              <a:rPr lang="en-US" sz="2000" b="1" dirty="0">
                <a:solidFill>
                  <a:srgbClr val="00FFFF"/>
                </a:solidFill>
                <a:effectLst>
                  <a:outerShdw blurRad="38100" dist="38100" dir="2700000" algn="tl">
                    <a:srgbClr val="000000"/>
                  </a:outerShdw>
                </a:effectLst>
                <a:latin typeface="Tahoma" pitchFamily="34" charset="0"/>
              </a:rPr>
              <a:t>The </a:t>
            </a:r>
            <a:r>
              <a:rPr lang="en-US" sz="2000" b="1" dirty="0">
                <a:effectLst>
                  <a:outerShdw blurRad="38100" dist="38100" dir="2700000" algn="tl">
                    <a:srgbClr val="000000"/>
                  </a:outerShdw>
                </a:effectLst>
                <a:latin typeface="Tahoma" pitchFamily="34" charset="0"/>
              </a:rPr>
              <a:t>Bottom</a:t>
            </a:r>
            <a:r>
              <a:rPr lang="en-US" sz="2000" b="1" dirty="0">
                <a:solidFill>
                  <a:srgbClr val="00FFFF"/>
                </a:solidFill>
                <a:effectLst>
                  <a:outerShdw blurRad="38100" dist="38100" dir="2700000" algn="tl">
                    <a:srgbClr val="000000"/>
                  </a:outerShdw>
                </a:effectLst>
                <a:latin typeface="Tahoma" pitchFamily="34" charset="0"/>
              </a:rPr>
              <a:t> half contains </a:t>
            </a:r>
            <a:r>
              <a:rPr lang="en-US" sz="2000" b="1" dirty="0">
                <a:effectLst>
                  <a:outerShdw blurRad="38100" dist="38100" dir="2700000" algn="tl">
                    <a:srgbClr val="000000"/>
                  </a:outerShdw>
                </a:effectLst>
                <a:latin typeface="Tahoma" pitchFamily="34" charset="0"/>
              </a:rPr>
              <a:t>detail service line</a:t>
            </a:r>
            <a:r>
              <a:rPr lang="en-US" sz="2000" b="1" dirty="0">
                <a:solidFill>
                  <a:srgbClr val="00FFFF"/>
                </a:solidFill>
                <a:effectLst>
                  <a:outerShdw blurRad="38100" dist="38100" dir="2700000" algn="tl">
                    <a:srgbClr val="000000"/>
                  </a:outerShdw>
                </a:effectLst>
                <a:latin typeface="Tahoma" pitchFamily="34" charset="0"/>
              </a:rPr>
              <a:t> information and</a:t>
            </a:r>
          </a:p>
          <a:p>
            <a:pPr algn="ctr" eaLnBrk="1" hangingPunct="1">
              <a:lnSpc>
                <a:spcPct val="80000"/>
              </a:lnSpc>
              <a:spcBef>
                <a:spcPct val="20000"/>
              </a:spcBef>
              <a:buClr>
                <a:schemeClr val="hlink"/>
              </a:buClr>
              <a:buSzPct val="120000"/>
              <a:defRPr/>
            </a:pPr>
            <a:r>
              <a:rPr lang="en-US" sz="2000" b="1" dirty="0">
                <a:effectLst>
                  <a:outerShdw blurRad="38100" dist="38100" dir="2700000" algn="tl">
                    <a:srgbClr val="000000"/>
                  </a:outerShdw>
                </a:effectLst>
                <a:latin typeface="Tahoma" pitchFamily="34" charset="0"/>
              </a:rPr>
              <a:t>Provider Information</a:t>
            </a:r>
          </a:p>
        </p:txBody>
      </p:sp>
      <p:pic>
        <p:nvPicPr>
          <p:cNvPr id="21510" name="Picture 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10000" y="304800"/>
            <a:ext cx="4343400" cy="601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0258" name="Rectangle 2"/>
          <p:cNvSpPr>
            <a:spLocks noGrp="1" noChangeArrowheads="1"/>
          </p:cNvSpPr>
          <p:nvPr>
            <p:ph type="subTitle" idx="1"/>
          </p:nvPr>
        </p:nvSpPr>
        <p:spPr>
          <a:xfrm>
            <a:off x="1295400" y="990600"/>
            <a:ext cx="6400800" cy="457200"/>
          </a:xfrm>
        </p:spPr>
        <p:txBody>
          <a:bodyPr>
            <a:normAutofit fontScale="92500" lnSpcReduction="10000"/>
          </a:bodyPr>
          <a:lstStyle/>
          <a:p>
            <a:pPr eaLnBrk="1" fontAlgn="auto" hangingPunct="1">
              <a:lnSpc>
                <a:spcPct val="80000"/>
              </a:lnSpc>
              <a:defRPr/>
            </a:pPr>
            <a:r>
              <a:rPr lang="en-US" sz="1200" u="sng" dirty="0" smtClean="0">
                <a:latin typeface="Arial Black" pitchFamily="34" charset="0"/>
              </a:rPr>
              <a:t>CMS 1500 </a:t>
            </a:r>
            <a:r>
              <a:rPr lang="en-US" sz="1200" u="sng" dirty="0">
                <a:latin typeface="Arial Black" pitchFamily="34" charset="0"/>
              </a:rPr>
              <a:t>form: Top Half Claim Info</a:t>
            </a:r>
            <a:r>
              <a:rPr lang="en-US" sz="1000" u="sng" dirty="0"/>
              <a:t> </a:t>
            </a:r>
          </a:p>
          <a:p>
            <a:pPr eaLnBrk="1" fontAlgn="auto" hangingPunct="1">
              <a:lnSpc>
                <a:spcPct val="80000"/>
              </a:lnSpc>
              <a:defRPr/>
            </a:pPr>
            <a:r>
              <a:rPr lang="en-US" sz="1200" b="1" u="sng" dirty="0"/>
              <a:t>The Top half of a </a:t>
            </a:r>
            <a:r>
              <a:rPr lang="en-US" sz="1200" b="1" u="sng" dirty="0" smtClean="0"/>
              <a:t>CMS 1500 </a:t>
            </a:r>
            <a:r>
              <a:rPr lang="en-US" sz="1200" b="1" u="sng" dirty="0"/>
              <a:t>contains basic global claim information</a:t>
            </a:r>
          </a:p>
        </p:txBody>
      </p:sp>
      <p:sp>
        <p:nvSpPr>
          <p:cNvPr id="11" name="Rectangle 6"/>
          <p:cNvSpPr>
            <a:spLocks noGrp="1" noChangeArrowheads="1"/>
          </p:cNvSpPr>
          <p:nvPr>
            <p:ph type="sldNum" sz="quarter" idx="12"/>
          </p:nvPr>
        </p:nvSpPr>
        <p:spPr/>
        <p:txBody>
          <a:bodyPr>
            <a:normAutofit fontScale="92500" lnSpcReduction="10000"/>
          </a:bodyPr>
          <a:lstStyle/>
          <a:p>
            <a:pPr>
              <a:defRPr/>
            </a:pPr>
            <a:fld id="{461B4EED-2B54-4E95-B6CF-D76CADC2CAF5}" type="slidenum">
              <a:rPr lang="en-US"/>
              <a:pPr>
                <a:defRPr/>
              </a:pPr>
              <a:t>8</a:t>
            </a:fld>
            <a:endParaRPr lang="en-US"/>
          </a:p>
        </p:txBody>
      </p:sp>
      <p:sp>
        <p:nvSpPr>
          <p:cNvPr id="22532" name="Text Box 4"/>
          <p:cNvSpPr txBox="1">
            <a:spLocks noChangeArrowheads="1"/>
          </p:cNvSpPr>
          <p:nvPr/>
        </p:nvSpPr>
        <p:spPr bwMode="auto">
          <a:xfrm>
            <a:off x="1127125" y="2565400"/>
            <a:ext cx="10604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200" b="1">
                <a:latin typeface="Monotype Corsiva" pitchFamily="66" charset="0"/>
              </a:rPr>
              <a:t>Oliver Hardy Jr.</a:t>
            </a:r>
          </a:p>
        </p:txBody>
      </p:sp>
      <p:sp>
        <p:nvSpPr>
          <p:cNvPr id="22533" name="Text Box 5"/>
          <p:cNvSpPr txBox="1">
            <a:spLocks noChangeArrowheads="1"/>
          </p:cNvSpPr>
          <p:nvPr/>
        </p:nvSpPr>
        <p:spPr bwMode="auto">
          <a:xfrm>
            <a:off x="3581400" y="2590800"/>
            <a:ext cx="9906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tLang="en-US" sz="1000" b="1"/>
              <a:t>11   21</a:t>
            </a:r>
            <a:r>
              <a:rPr lang="en-US" altLang="en-US" sz="1000"/>
              <a:t>   </a:t>
            </a:r>
            <a:r>
              <a:rPr lang="en-US" altLang="en-US" sz="1000" b="1"/>
              <a:t>2005</a:t>
            </a:r>
          </a:p>
        </p:txBody>
      </p:sp>
      <p:sp>
        <p:nvSpPr>
          <p:cNvPr id="22534" name="Text Box 6"/>
          <p:cNvSpPr txBox="1">
            <a:spLocks noChangeArrowheads="1"/>
          </p:cNvSpPr>
          <p:nvPr/>
        </p:nvSpPr>
        <p:spPr bwMode="auto">
          <a:xfrm>
            <a:off x="4953000" y="2590800"/>
            <a:ext cx="3048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tLang="en-US" sz="1000" b="1"/>
              <a:t>x</a:t>
            </a:r>
          </a:p>
        </p:txBody>
      </p:sp>
      <p:sp>
        <p:nvSpPr>
          <p:cNvPr id="22535" name="Text Box 7"/>
          <p:cNvSpPr txBox="1">
            <a:spLocks noChangeArrowheads="1"/>
          </p:cNvSpPr>
          <p:nvPr/>
        </p:nvSpPr>
        <p:spPr bwMode="auto">
          <a:xfrm>
            <a:off x="5241925" y="2268538"/>
            <a:ext cx="16160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000" b="1"/>
              <a:t>R00012345567</a:t>
            </a:r>
          </a:p>
        </p:txBody>
      </p:sp>
      <p:sp>
        <p:nvSpPr>
          <p:cNvPr id="22536" name="Text Box 8"/>
          <p:cNvSpPr txBox="1">
            <a:spLocks noChangeArrowheads="1"/>
          </p:cNvSpPr>
          <p:nvPr/>
        </p:nvSpPr>
        <p:spPr bwMode="auto">
          <a:xfrm>
            <a:off x="3733800" y="2895600"/>
            <a:ext cx="381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tLang="en-US" sz="1000" b="1"/>
              <a:t>x</a:t>
            </a:r>
          </a:p>
        </p:txBody>
      </p:sp>
      <p:sp>
        <p:nvSpPr>
          <p:cNvPr id="480265" name="Rectangle 9"/>
          <p:cNvSpPr>
            <a:spLocks noChangeArrowheads="1"/>
          </p:cNvSpPr>
          <p:nvPr/>
        </p:nvSpPr>
        <p:spPr bwMode="auto">
          <a:xfrm>
            <a:off x="457200" y="292100"/>
            <a:ext cx="8229600" cy="731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indent="342900" eaLnBrk="1" hangingPunct="1">
              <a:defRPr/>
            </a:pPr>
            <a:r>
              <a:rPr lang="en-US" sz="3200" i="1">
                <a:solidFill>
                  <a:srgbClr val="FFFF00"/>
                </a:solidFill>
                <a:effectLst>
                  <a:outerShdw blurRad="38100" dist="38100" dir="2700000" algn="tl">
                    <a:srgbClr val="000000"/>
                  </a:outerShdw>
                </a:effectLst>
                <a:latin typeface="Tahoma" pitchFamily="34" charset="0"/>
              </a:rPr>
              <a:t>What is on a CLAIM?</a:t>
            </a:r>
            <a:endParaRPr lang="en-US" sz="2800" i="1">
              <a:solidFill>
                <a:srgbClr val="FFFF00"/>
              </a:solidFill>
              <a:effectLst>
                <a:outerShdw blurRad="38100" dist="38100" dir="2700000" algn="tl">
                  <a:srgbClr val="000000"/>
                </a:outerShdw>
              </a:effectLst>
              <a:latin typeface="Tahoma" pitchFamily="34" charset="0"/>
            </a:endParaRPr>
          </a:p>
        </p:txBody>
      </p:sp>
      <p:pic>
        <p:nvPicPr>
          <p:cNvPr id="22538" name="Picture 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676400"/>
            <a:ext cx="75438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p:txBody>
          <a:bodyPr>
            <a:normAutofit fontScale="92500" lnSpcReduction="10000"/>
          </a:bodyPr>
          <a:lstStyle/>
          <a:p>
            <a:pPr>
              <a:defRPr/>
            </a:pPr>
            <a:fld id="{E5391A07-F3F3-4750-A809-88DFEC56C06D}" type="slidenum">
              <a:rPr lang="en-US"/>
              <a:pPr>
                <a:defRPr/>
              </a:pPr>
              <a:t>9</a:t>
            </a:fld>
            <a:endParaRPr lang="en-US"/>
          </a:p>
        </p:txBody>
      </p:sp>
      <p:sp>
        <p:nvSpPr>
          <p:cNvPr id="497668" name="Rectangle 4"/>
          <p:cNvSpPr>
            <a:spLocks noChangeArrowheads="1"/>
          </p:cNvSpPr>
          <p:nvPr/>
        </p:nvSpPr>
        <p:spPr bwMode="auto">
          <a:xfrm>
            <a:off x="457200" y="292100"/>
            <a:ext cx="2895600"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indent="342900" algn="ctr" eaLnBrk="1" hangingPunct="1">
              <a:defRPr/>
            </a:pPr>
            <a:r>
              <a:rPr lang="en-US" sz="3200" i="1">
                <a:solidFill>
                  <a:srgbClr val="FFFF00"/>
                </a:solidFill>
                <a:effectLst>
                  <a:outerShdw blurRad="38100" dist="38100" dir="2700000" algn="tl">
                    <a:srgbClr val="000000"/>
                  </a:outerShdw>
                </a:effectLst>
                <a:latin typeface="Tahoma" pitchFamily="34" charset="0"/>
              </a:rPr>
              <a:t>What is on a</a:t>
            </a:r>
            <a:br>
              <a:rPr lang="en-US" sz="3200" i="1">
                <a:solidFill>
                  <a:srgbClr val="FFFF00"/>
                </a:solidFill>
                <a:effectLst>
                  <a:outerShdw blurRad="38100" dist="38100" dir="2700000" algn="tl">
                    <a:srgbClr val="000000"/>
                  </a:outerShdw>
                </a:effectLst>
                <a:latin typeface="Tahoma" pitchFamily="34" charset="0"/>
              </a:rPr>
            </a:br>
            <a:r>
              <a:rPr lang="en-US" sz="3200" i="1">
                <a:solidFill>
                  <a:srgbClr val="FFFF00"/>
                </a:solidFill>
                <a:effectLst>
                  <a:outerShdw blurRad="38100" dist="38100" dir="2700000" algn="tl">
                    <a:srgbClr val="000000"/>
                  </a:outerShdw>
                </a:effectLst>
                <a:latin typeface="Tahoma" pitchFamily="34" charset="0"/>
              </a:rPr>
              <a:t>  CLAIM?</a:t>
            </a:r>
            <a:endParaRPr lang="en-US" sz="2800" i="1">
              <a:solidFill>
                <a:srgbClr val="FFFF00"/>
              </a:solidFill>
              <a:effectLst>
                <a:outerShdw blurRad="38100" dist="38100" dir="2700000" algn="tl">
                  <a:srgbClr val="000000"/>
                </a:outerShdw>
              </a:effectLst>
              <a:latin typeface="Tahoma" pitchFamily="34" charset="0"/>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Kilter">
  <a:themeElements>
    <a:clrScheme name="Kilter">
      <a:dk1>
        <a:sysClr val="windowText" lastClr="000000"/>
      </a:dk1>
      <a:lt1>
        <a:sysClr val="window" lastClr="FFFFFF"/>
      </a:lt1>
      <a:dk2>
        <a:srgbClr val="318FC5"/>
      </a:dk2>
      <a:lt2>
        <a:srgbClr val="AEE8FB"/>
      </a:lt2>
      <a:accent1>
        <a:srgbClr val="76C5EF"/>
      </a:accent1>
      <a:accent2>
        <a:srgbClr val="FEA022"/>
      </a:accent2>
      <a:accent3>
        <a:srgbClr val="FF6700"/>
      </a:accent3>
      <a:accent4>
        <a:srgbClr val="70A525"/>
      </a:accent4>
      <a:accent5>
        <a:srgbClr val="A5D848"/>
      </a:accent5>
      <a:accent6>
        <a:srgbClr val="20768C"/>
      </a:accent6>
      <a:hlink>
        <a:srgbClr val="7AB6E8"/>
      </a:hlink>
      <a:folHlink>
        <a:srgbClr val="83B0D3"/>
      </a:folHlink>
    </a:clrScheme>
    <a:fontScheme name="Kilter">
      <a:majorFont>
        <a:latin typeface="Rockwell"/>
        <a:ea typeface=""/>
        <a:cs typeface=""/>
        <a:font script="Grek" typeface="Cambria"/>
        <a:font script="Cyrl" typeface="Cambria"/>
        <a:font script="Jpan" typeface="HGS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Rockwell"/>
        <a:ea typeface=""/>
        <a:cs typeface=""/>
        <a:font script="Grek" typeface="Cambria"/>
        <a:font script="Cyrl" typeface="Cambria"/>
        <a:font script="Jpan" typeface="HGS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ilter">
      <a:fillStyleLst>
        <a:solidFill>
          <a:schemeClr val="phClr"/>
        </a:solidFill>
        <a:gradFill rotWithShape="1">
          <a:gsLst>
            <a:gs pos="0">
              <a:schemeClr val="phClr">
                <a:tint val="14000"/>
                <a:satMod val="180000"/>
                <a:lumMod val="100000"/>
              </a:schemeClr>
            </a:gs>
            <a:gs pos="42000">
              <a:schemeClr val="phClr">
                <a:tint val="40000"/>
                <a:satMod val="160000"/>
                <a:lumMod val="94000"/>
              </a:schemeClr>
            </a:gs>
            <a:gs pos="100000">
              <a:schemeClr val="phClr">
                <a:tint val="94000"/>
                <a:satMod val="140000"/>
              </a:schemeClr>
            </a:gs>
          </a:gsLst>
          <a:lin ang="5160000" scaled="1"/>
        </a:gradFill>
        <a:gradFill rotWithShape="1">
          <a:gsLst>
            <a:gs pos="38000">
              <a:schemeClr val="phClr">
                <a:satMod val="120000"/>
              </a:schemeClr>
            </a:gs>
            <a:gs pos="100000">
              <a:schemeClr val="phClr">
                <a:shade val="60000"/>
                <a:satMod val="180000"/>
                <a:lumMod val="70000"/>
              </a:schemeClr>
            </a:gs>
          </a:gsLst>
          <a:lin ang="4680000" scaled="0"/>
        </a:gradFill>
      </a:fillStyleLst>
      <a:lnStyleLst>
        <a:ln w="12700" cap="flat" cmpd="sng" algn="ctr">
          <a:solidFill>
            <a:schemeClr val="phClr">
              <a:shade val="50000"/>
            </a:schemeClr>
          </a:solidFill>
          <a:prstDash val="solid"/>
        </a:ln>
        <a:ln w="25400" cap="flat" cmpd="sng" algn="ctr">
          <a:solidFill>
            <a:schemeClr val="phClr">
              <a:shade val="75000"/>
              <a:lumMod val="90000"/>
            </a:schemeClr>
          </a:solidFill>
          <a:prstDash val="solid"/>
        </a:ln>
        <a:ln w="38100" cap="flat" cmpd="sng" algn="ctr">
          <a:solidFill>
            <a:schemeClr val="phClr"/>
          </a:solidFill>
          <a:prstDash val="solid"/>
        </a:ln>
      </a:lnStyleLst>
      <a:effectStyleLst>
        <a:effectStyle>
          <a:effectLst>
            <a:outerShdw blurRad="63500" dist="12700" dir="5400000" sx="102000" sy="102000" rotWithShape="0">
              <a:srgbClr val="000000">
                <a:alpha val="20000"/>
              </a:srgbClr>
            </a:outerShdw>
          </a:effectLst>
        </a:effectStyle>
        <a:effectStyle>
          <a:effectLst>
            <a:outerShdw blurRad="76200" dist="25400" dir="5400000" rotWithShape="0">
              <a:srgbClr val="000000">
                <a:alpha val="50000"/>
              </a:srgbClr>
            </a:outerShdw>
          </a:effectLst>
          <a:scene3d>
            <a:camera prst="orthographicFront">
              <a:rot lat="0" lon="0" rev="0"/>
            </a:camera>
            <a:lightRig rig="glow" dir="tl">
              <a:rot lat="0" lon="0" rev="19800000"/>
            </a:lightRig>
          </a:scene3d>
          <a:sp3d prstMaterial="metal">
            <a:bevelT w="152400" h="63500" prst="softRound"/>
          </a:sp3d>
        </a:effectStyle>
        <a:effectStyle>
          <a:effectLst>
            <a:outerShdw blurRad="107950" dist="12700" dir="5040000" rotWithShape="0">
              <a:srgbClr val="000000">
                <a:alpha val="54000"/>
              </a:srgbClr>
            </a:outerShdw>
          </a:effectLst>
          <a:scene3d>
            <a:camera prst="orthographicFront">
              <a:rot lat="0" lon="0" rev="0"/>
            </a:camera>
            <a:lightRig rig="threePt" dir="tl">
              <a:rot lat="0" lon="0" rev="19800000"/>
            </a:lightRig>
          </a:scene3d>
          <a:sp3d prstMaterial="plastic">
            <a:bevelT h="63500" prst="softRound"/>
          </a:sp3d>
        </a:effectStyle>
      </a:effectStyleLst>
      <a:bgFillStyleLst>
        <a:solidFill>
          <a:schemeClr val="phClr"/>
        </a:solidFill>
        <a:gradFill rotWithShape="1">
          <a:gsLst>
            <a:gs pos="0">
              <a:schemeClr val="phClr">
                <a:tint val="95000"/>
                <a:satMod val="140000"/>
                <a:lumMod val="120000"/>
              </a:schemeClr>
            </a:gs>
            <a:gs pos="100000">
              <a:schemeClr val="phClr">
                <a:tint val="95000"/>
                <a:shade val="70000"/>
                <a:satMod val="180000"/>
                <a:lumMod val="82000"/>
              </a:schemeClr>
            </a:gs>
          </a:gsLst>
          <a:path path="circle">
            <a:fillToRect l="25000" t="25000" r="25000" b="25000"/>
          </a:path>
        </a:gradFill>
        <a:gradFill rotWithShape="1">
          <a:gsLst>
            <a:gs pos="0">
              <a:schemeClr val="phClr">
                <a:tint val="94000"/>
                <a:satMod val="140000"/>
                <a:lumMod val="120000"/>
              </a:schemeClr>
            </a:gs>
            <a:gs pos="100000">
              <a:schemeClr val="phClr">
                <a:tint val="97000"/>
                <a:shade val="70000"/>
                <a:satMod val="190000"/>
                <a:lumMod val="72000"/>
              </a:schemeClr>
            </a:gs>
          </a:gsLst>
          <a:path path="circle">
            <a:fillToRect l="50000" t="50000" r="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TC101859865[[fn=Kilter]]</Template>
  <TotalTime>5181</TotalTime>
  <Words>2718</Words>
  <Application>Microsoft Office PowerPoint</Application>
  <PresentationFormat>On-screen Show (4:3)</PresentationFormat>
  <Paragraphs>424</Paragraphs>
  <Slides>37</Slides>
  <Notes>30</Notes>
  <HiddenSlides>7</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Kilter</vt:lpstr>
      <vt:lpstr>Welcome to  Claim Form Orientation</vt:lpstr>
      <vt:lpstr>Orientation to Claims  Overview  Session 1  </vt:lpstr>
      <vt:lpstr>Agenda</vt:lpstr>
      <vt:lpstr>What is a CLAIM? Who uses it?</vt:lpstr>
      <vt:lpstr>How Are  Claims  Submitted?</vt:lpstr>
      <vt:lpstr>Claim Types &amp; Associated Standardized  Hardcopy Forms &amp; EDI Formats used </vt:lpstr>
      <vt:lpstr>PowerPoint Presentation</vt:lpstr>
      <vt:lpstr>PowerPoint Presentation</vt:lpstr>
      <vt:lpstr>PowerPoint Presentation</vt:lpstr>
      <vt:lpstr>What is on a CLAIM? </vt:lpstr>
      <vt:lpstr>PowerPoint Presentation</vt:lpstr>
      <vt:lpstr>What is on a CLAIM? </vt:lpstr>
      <vt:lpstr>What is on a CLAIM? </vt:lpstr>
      <vt:lpstr>What is on a CLAIM? </vt:lpstr>
      <vt:lpstr>What is on a CLAIM? </vt:lpstr>
      <vt:lpstr>What is on a CLAIM? </vt:lpstr>
      <vt:lpstr>What is on a CLAIM? </vt:lpstr>
      <vt:lpstr>What is on a CLAIM? </vt:lpstr>
      <vt:lpstr>PowerPoint Presentation</vt:lpstr>
      <vt:lpstr>PowerPoint Presentation</vt:lpstr>
      <vt:lpstr>PowerPoint Presentation</vt:lpstr>
      <vt:lpstr>PowerPoint Presentation</vt:lpstr>
      <vt:lpstr>What is on a CLAIM? </vt:lpstr>
      <vt:lpstr>What is on a CLAIM? </vt:lpstr>
      <vt:lpstr>What is on a CLAIM? </vt:lpstr>
      <vt:lpstr>What is on a CLAIM? </vt:lpstr>
      <vt:lpstr>What is on a CLAIM? </vt:lpstr>
      <vt:lpstr>What is on a CLAIM? </vt:lpstr>
      <vt:lpstr>What is on a CLAIM? </vt:lpstr>
      <vt:lpstr>What is on a CLAIM? </vt:lpstr>
      <vt:lpstr>What is on a CLAIM? </vt:lpstr>
      <vt:lpstr>What is on a CLAIM? </vt:lpstr>
      <vt:lpstr>What is on a CLAIM? </vt:lpstr>
      <vt:lpstr>Orientation to Claims  Overview  Session 2  </vt:lpstr>
      <vt:lpstr>Agenda</vt:lpstr>
      <vt:lpstr>How many claims do we receive daily?</vt:lpstr>
      <vt:lpstr>Major ‘Lines of Business ‘(LOB) at HMSA</vt:lpstr>
    </vt:vector>
  </TitlesOfParts>
  <Company>HMSA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BlueCard Overview</dc:title>
  <dc:creator>HM08791</dc:creator>
  <cp:lastModifiedBy>Jeremy Miller</cp:lastModifiedBy>
  <cp:revision>107</cp:revision>
  <dcterms:created xsi:type="dcterms:W3CDTF">2005-08-10T00:11:05Z</dcterms:created>
  <dcterms:modified xsi:type="dcterms:W3CDTF">2018-04-19T19:06:22Z</dcterms:modified>
</cp:coreProperties>
</file>